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73"/>
  </p:notesMasterIdLst>
  <p:handoutMasterIdLst>
    <p:handoutMasterId r:id="rId74"/>
  </p:handoutMasterIdLst>
  <p:sldIdLst>
    <p:sldId id="904" r:id="rId2"/>
    <p:sldId id="1770" r:id="rId3"/>
    <p:sldId id="1645" r:id="rId4"/>
    <p:sldId id="1646" r:id="rId5"/>
    <p:sldId id="1647" r:id="rId6"/>
    <p:sldId id="1576" r:id="rId7"/>
    <p:sldId id="1644" r:id="rId8"/>
    <p:sldId id="1650" r:id="rId9"/>
    <p:sldId id="1683" r:id="rId10"/>
    <p:sldId id="1693" r:id="rId11"/>
    <p:sldId id="1694" r:id="rId12"/>
    <p:sldId id="1685" r:id="rId13"/>
    <p:sldId id="1686" r:id="rId14"/>
    <p:sldId id="1761" r:id="rId15"/>
    <p:sldId id="1687" r:id="rId16"/>
    <p:sldId id="1653" r:id="rId17"/>
    <p:sldId id="1762" r:id="rId18"/>
    <p:sldId id="1763" r:id="rId19"/>
    <p:sldId id="1688" r:id="rId20"/>
    <p:sldId id="1741" r:id="rId21"/>
    <p:sldId id="1742" r:id="rId22"/>
    <p:sldId id="1691" r:id="rId23"/>
    <p:sldId id="1765" r:id="rId24"/>
    <p:sldId id="1764" r:id="rId25"/>
    <p:sldId id="1738" r:id="rId26"/>
    <p:sldId id="1766" r:id="rId27"/>
    <p:sldId id="1695" r:id="rId28"/>
    <p:sldId id="1743" r:id="rId29"/>
    <p:sldId id="1658" r:id="rId30"/>
    <p:sldId id="1714" r:id="rId31"/>
    <p:sldId id="1697" r:id="rId32"/>
    <p:sldId id="1659" r:id="rId33"/>
    <p:sldId id="1704" r:id="rId34"/>
    <p:sldId id="1715" r:id="rId35"/>
    <p:sldId id="1711" r:id="rId36"/>
    <p:sldId id="1713" r:id="rId37"/>
    <p:sldId id="1716" r:id="rId38"/>
    <p:sldId id="1740" r:id="rId39"/>
    <p:sldId id="1717" r:id="rId40"/>
    <p:sldId id="1734" r:id="rId41"/>
    <p:sldId id="1705" r:id="rId42"/>
    <p:sldId id="1721" r:id="rId43"/>
    <p:sldId id="1722" r:id="rId44"/>
    <p:sldId id="1723" r:id="rId45"/>
    <p:sldId id="1724" r:id="rId46"/>
    <p:sldId id="1708" r:id="rId47"/>
    <p:sldId id="1720" r:id="rId48"/>
    <p:sldId id="1756" r:id="rId49"/>
    <p:sldId id="1757" r:id="rId50"/>
    <p:sldId id="1660" r:id="rId51"/>
    <p:sldId id="1699" r:id="rId52"/>
    <p:sldId id="1700" r:id="rId53"/>
    <p:sldId id="1767" r:id="rId54"/>
    <p:sldId id="1701" r:id="rId55"/>
    <p:sldId id="1758" r:id="rId56"/>
    <p:sldId id="1698" r:id="rId57"/>
    <p:sldId id="1769" r:id="rId58"/>
    <p:sldId id="1702" r:id="rId59"/>
    <p:sldId id="1768" r:id="rId60"/>
    <p:sldId id="1703" r:id="rId61"/>
    <p:sldId id="1759" r:id="rId62"/>
    <p:sldId id="1661" r:id="rId63"/>
    <p:sldId id="1733" r:id="rId64"/>
    <p:sldId id="1748" r:id="rId65"/>
    <p:sldId id="1682" r:id="rId66"/>
    <p:sldId id="991" r:id="rId67"/>
    <p:sldId id="1749" r:id="rId68"/>
    <p:sldId id="1750" r:id="rId69"/>
    <p:sldId id="1752" r:id="rId70"/>
    <p:sldId id="1753" r:id="rId71"/>
    <p:sldId id="1754" r:id="rId72"/>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 Fang" initials="FF" lastIdx="1" clrIdx="0">
    <p:extLst>
      <p:ext uri="{19B8F6BF-5375-455C-9EA6-DF929625EA0E}">
        <p15:presenceInfo xmlns:p15="http://schemas.microsoft.com/office/powerpoint/2012/main" userId="Fei Fang" providerId="None"/>
      </p:ext>
    </p:extLst>
  </p:cmAuthor>
  <p:cmAuthor id="2" name="Fei Fang" initials="FF [2]" lastIdx="1" clrIdx="1">
    <p:extLst>
      <p:ext uri="{19B8F6BF-5375-455C-9EA6-DF929625EA0E}">
        <p15:presenceInfo xmlns:p15="http://schemas.microsoft.com/office/powerpoint/2012/main" userId="3161bbe7667c1a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00"/>
    <a:srgbClr val="A03333"/>
    <a:srgbClr val="16EE25"/>
    <a:srgbClr val="FF6600"/>
    <a:srgbClr val="FFD666"/>
    <a:srgbClr val="CC9500"/>
    <a:srgbClr val="F0B81F"/>
    <a:srgbClr val="E5A800"/>
    <a:srgbClr val="FFCF4C"/>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72781" autoAdjust="0"/>
  </p:normalViewPr>
  <p:slideViewPr>
    <p:cSldViewPr snapToGrid="0">
      <p:cViewPr varScale="1">
        <p:scale>
          <a:sx n="165" d="100"/>
          <a:sy n="165" d="100"/>
        </p:scale>
        <p:origin x="1580" y="92"/>
      </p:cViewPr>
      <p:guideLst/>
    </p:cSldViewPr>
  </p:slideViewPr>
  <p:notesTextViewPr>
    <p:cViewPr>
      <p:scale>
        <a:sx n="150" d="100"/>
        <a:sy n="150" d="100"/>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3340" cy="349943"/>
          </a:xfrm>
          <a:prstGeom prst="rect">
            <a:avLst/>
          </a:prstGeom>
        </p:spPr>
        <p:txBody>
          <a:bodyPr vert="horz" lIns="87927" tIns="43964" rIns="87927" bIns="43964" rtlCol="0"/>
          <a:lstStyle>
            <a:lvl1pPr algn="l">
              <a:defRPr sz="1200"/>
            </a:lvl1pPr>
          </a:lstStyle>
          <a:p>
            <a:endParaRPr lang="en-US" dirty="0"/>
          </a:p>
        </p:txBody>
      </p:sp>
      <p:sp>
        <p:nvSpPr>
          <p:cNvPr id="3" name="Date Placeholder 2"/>
          <p:cNvSpPr>
            <a:spLocks noGrp="1"/>
          </p:cNvSpPr>
          <p:nvPr>
            <p:ph type="dt" sz="quarter" idx="1"/>
          </p:nvPr>
        </p:nvSpPr>
        <p:spPr>
          <a:xfrm>
            <a:off x="5258347" y="0"/>
            <a:ext cx="4023340" cy="349943"/>
          </a:xfrm>
          <a:prstGeom prst="rect">
            <a:avLst/>
          </a:prstGeom>
        </p:spPr>
        <p:txBody>
          <a:bodyPr vert="horz" lIns="87927" tIns="43964" rIns="87927" bIns="43964" rtlCol="0"/>
          <a:lstStyle>
            <a:lvl1pPr algn="r">
              <a:defRPr sz="1200"/>
            </a:lvl1pPr>
          </a:lstStyle>
          <a:p>
            <a:fld id="{F42DCADA-6CB2-49A4-B6B5-E11C4E0EA625}" type="datetimeFigureOut">
              <a:rPr lang="en-US" smtClean="0"/>
              <a:t>11/29/2018</a:t>
            </a:fld>
            <a:endParaRPr lang="en-US" dirty="0"/>
          </a:p>
        </p:txBody>
      </p:sp>
      <p:sp>
        <p:nvSpPr>
          <p:cNvPr id="4" name="Footer Placeholder 3"/>
          <p:cNvSpPr>
            <a:spLocks noGrp="1"/>
          </p:cNvSpPr>
          <p:nvPr>
            <p:ph type="ftr" sz="quarter" idx="2"/>
          </p:nvPr>
        </p:nvSpPr>
        <p:spPr>
          <a:xfrm>
            <a:off x="0" y="6635060"/>
            <a:ext cx="4023340" cy="349942"/>
          </a:xfrm>
          <a:prstGeom prst="rect">
            <a:avLst/>
          </a:prstGeom>
        </p:spPr>
        <p:txBody>
          <a:bodyPr vert="horz" lIns="87927" tIns="43964" rIns="87927" bIns="439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8347" y="6635060"/>
            <a:ext cx="4023340" cy="349942"/>
          </a:xfrm>
          <a:prstGeom prst="rect">
            <a:avLst/>
          </a:prstGeom>
        </p:spPr>
        <p:txBody>
          <a:bodyPr vert="horz" lIns="87927" tIns="43964" rIns="87927" bIns="43964" rtlCol="0" anchor="b"/>
          <a:lstStyle>
            <a:lvl1pPr algn="r">
              <a:defRPr sz="1200"/>
            </a:lvl1pPr>
          </a:lstStyle>
          <a:p>
            <a:fld id="{1705DBDB-8179-453A-BB58-50FAA03EF092}" type="slidenum">
              <a:rPr lang="en-US" smtClean="0"/>
              <a:t>‹#›</a:t>
            </a:fld>
            <a:endParaRPr lang="en-US" dirty="0"/>
          </a:p>
        </p:txBody>
      </p:sp>
    </p:spTree>
    <p:extLst>
      <p:ext uri="{BB962C8B-B14F-4D97-AF65-F5344CB8AC3E}">
        <p14:creationId xmlns:p14="http://schemas.microsoft.com/office/powerpoint/2010/main" val="3607859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50463"/>
          </a:xfrm>
          <a:prstGeom prst="rect">
            <a:avLst/>
          </a:prstGeom>
        </p:spPr>
        <p:txBody>
          <a:bodyPr vert="horz" lIns="92948" tIns="46474" rIns="92948" bIns="46474" rtlCol="0"/>
          <a:lstStyle>
            <a:lvl1pPr algn="l">
              <a:defRPr sz="1300"/>
            </a:lvl1pPr>
          </a:lstStyle>
          <a:p>
            <a:endParaRPr lang="en-US" dirty="0"/>
          </a:p>
        </p:txBody>
      </p:sp>
      <p:sp>
        <p:nvSpPr>
          <p:cNvPr id="3" name="Date Placeholder 2"/>
          <p:cNvSpPr>
            <a:spLocks noGrp="1"/>
          </p:cNvSpPr>
          <p:nvPr>
            <p:ph type="dt" idx="1"/>
          </p:nvPr>
        </p:nvSpPr>
        <p:spPr>
          <a:xfrm>
            <a:off x="5258615" y="0"/>
            <a:ext cx="4022937" cy="350463"/>
          </a:xfrm>
          <a:prstGeom prst="rect">
            <a:avLst/>
          </a:prstGeom>
        </p:spPr>
        <p:txBody>
          <a:bodyPr vert="horz" lIns="92948" tIns="46474" rIns="92948" bIns="46474" rtlCol="0"/>
          <a:lstStyle>
            <a:lvl1pPr algn="r">
              <a:defRPr sz="1300"/>
            </a:lvl1pPr>
          </a:lstStyle>
          <a:p>
            <a:fld id="{FC151BD9-A8D5-42FC-8C0B-5479A9C0A3DB}" type="datetimeFigureOut">
              <a:rPr lang="en-US" smtClean="0"/>
              <a:t>11/29/2018</a:t>
            </a:fld>
            <a:endParaRPr lang="en-US" dirty="0"/>
          </a:p>
        </p:txBody>
      </p:sp>
      <p:sp>
        <p:nvSpPr>
          <p:cNvPr id="4" name="Slide Image Placeholder 3"/>
          <p:cNvSpPr>
            <a:spLocks noGrp="1" noRot="1" noChangeAspect="1"/>
          </p:cNvSpPr>
          <p:nvPr>
            <p:ph type="sldImg" idx="2"/>
          </p:nvPr>
        </p:nvSpPr>
        <p:spPr>
          <a:xfrm>
            <a:off x="3070225" y="873125"/>
            <a:ext cx="3143250" cy="2357438"/>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48" tIns="46474" rIns="92948" bIns="46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7" cy="350462"/>
          </a:xfrm>
          <a:prstGeom prst="rect">
            <a:avLst/>
          </a:prstGeom>
        </p:spPr>
        <p:txBody>
          <a:bodyPr vert="horz" lIns="92948" tIns="46474" rIns="92948" bIns="46474" rtlCol="0" anchor="b"/>
          <a:lstStyle>
            <a:lvl1pPr algn="l">
              <a:defRPr sz="1300"/>
            </a:lvl1pPr>
          </a:lstStyle>
          <a:p>
            <a:endParaRPr lang="en-US" dirty="0"/>
          </a:p>
        </p:txBody>
      </p:sp>
      <p:sp>
        <p:nvSpPr>
          <p:cNvPr id="7" name="Slide Number Placeholder 6"/>
          <p:cNvSpPr>
            <a:spLocks noGrp="1"/>
          </p:cNvSpPr>
          <p:nvPr>
            <p:ph type="sldNum" sz="quarter" idx="5"/>
          </p:nvPr>
        </p:nvSpPr>
        <p:spPr>
          <a:xfrm>
            <a:off x="5258615" y="6634539"/>
            <a:ext cx="4022937" cy="350462"/>
          </a:xfrm>
          <a:prstGeom prst="rect">
            <a:avLst/>
          </a:prstGeom>
        </p:spPr>
        <p:txBody>
          <a:bodyPr vert="horz" lIns="92948" tIns="46474" rIns="92948" bIns="46474" rtlCol="0" anchor="b"/>
          <a:lstStyle>
            <a:lvl1pPr algn="r">
              <a:defRPr sz="1300"/>
            </a:lvl1pPr>
          </a:lstStyle>
          <a:p>
            <a:fld id="{E6517F1F-6505-40F0-B92A-0D136955C762}" type="slidenum">
              <a:rPr lang="en-US" smtClean="0"/>
              <a:t>‹#›</a:t>
            </a:fld>
            <a:endParaRPr lang="en-US" dirty="0"/>
          </a:p>
        </p:txBody>
      </p:sp>
    </p:spTree>
    <p:extLst>
      <p:ext uri="{BB962C8B-B14F-4D97-AF65-F5344CB8AC3E}">
        <p14:creationId xmlns:p14="http://schemas.microsoft.com/office/powerpoint/2010/main" val="113217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a:t>
            </a:fld>
            <a:endParaRPr lang="en-US" dirty="0"/>
          </a:p>
        </p:txBody>
      </p:sp>
    </p:spTree>
    <p:extLst>
      <p:ext uri="{BB962C8B-B14F-4D97-AF65-F5344CB8AC3E}">
        <p14:creationId xmlns:p14="http://schemas.microsoft.com/office/powerpoint/2010/main" val="297045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49</a:t>
            </a:fld>
            <a:endParaRPr lang="en-US" dirty="0"/>
          </a:p>
        </p:txBody>
      </p:sp>
    </p:spTree>
    <p:extLst>
      <p:ext uri="{BB962C8B-B14F-4D97-AF65-F5344CB8AC3E}">
        <p14:creationId xmlns:p14="http://schemas.microsoft.com/office/powerpoint/2010/main" val="49852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55</a:t>
            </a:fld>
            <a:endParaRPr lang="en-US" dirty="0"/>
          </a:p>
        </p:txBody>
      </p:sp>
    </p:spTree>
    <p:extLst>
      <p:ext uri="{BB962C8B-B14F-4D97-AF65-F5344CB8AC3E}">
        <p14:creationId xmlns:p14="http://schemas.microsoft.com/office/powerpoint/2010/main" val="282392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61</a:t>
            </a:fld>
            <a:endParaRPr lang="en-US" dirty="0"/>
          </a:p>
        </p:txBody>
      </p:sp>
    </p:spTree>
    <p:extLst>
      <p:ext uri="{BB962C8B-B14F-4D97-AF65-F5344CB8AC3E}">
        <p14:creationId xmlns:p14="http://schemas.microsoft.com/office/powerpoint/2010/main" val="426002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66</a:t>
            </a:fld>
            <a:endParaRPr lang="en-US" dirty="0"/>
          </a:p>
        </p:txBody>
      </p:sp>
    </p:spTree>
    <p:extLst>
      <p:ext uri="{BB962C8B-B14F-4D97-AF65-F5344CB8AC3E}">
        <p14:creationId xmlns:p14="http://schemas.microsoft.com/office/powerpoint/2010/main" val="414603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69</a:t>
            </a:fld>
            <a:endParaRPr lang="en-US" dirty="0"/>
          </a:p>
        </p:txBody>
      </p:sp>
    </p:spTree>
    <p:extLst>
      <p:ext uri="{BB962C8B-B14F-4D97-AF65-F5344CB8AC3E}">
        <p14:creationId xmlns:p14="http://schemas.microsoft.com/office/powerpoint/2010/main" val="363039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70</a:t>
            </a:fld>
            <a:endParaRPr lang="en-US" dirty="0"/>
          </a:p>
        </p:txBody>
      </p:sp>
    </p:spTree>
    <p:extLst>
      <p:ext uri="{BB962C8B-B14F-4D97-AF65-F5344CB8AC3E}">
        <p14:creationId xmlns:p14="http://schemas.microsoft.com/office/powerpoint/2010/main" val="159778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dirty="0"/>
          </a:p>
        </p:txBody>
      </p:sp>
    </p:spTree>
    <p:extLst>
      <p:ext uri="{BB962C8B-B14F-4D97-AF65-F5344CB8AC3E}">
        <p14:creationId xmlns:p14="http://schemas.microsoft.com/office/powerpoint/2010/main" val="336262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smtClean="0"/>
              <a:t>board games </a:t>
            </a:r>
            <a:r>
              <a:rPr lang="en-US" baseline="0" dirty="0"/>
              <a:t>such as werewolf.</a:t>
            </a:r>
            <a:endParaRPr lang="en-US" dirty="0"/>
          </a:p>
          <a:p>
            <a:r>
              <a:rPr lang="en-US" dirty="0"/>
              <a:t>In most of the games, we have to play in a very strategic way to win. For example in werewolf, when you are assigned to be a werewolf,</a:t>
            </a:r>
            <a:r>
              <a:rPr lang="en-US" baseline="0" dirty="0"/>
              <a:t> you usually have to pretend yourself to be another role like a ordinary villager or a seer to win the game. So which role will you choose? Will you always choose to pretend to be a seer? Then if I am playing with you, I will vote you as a suspect of werewolf every time when you make the claim. </a:t>
            </a:r>
            <a:endParaRPr lang="en-US" dirty="0"/>
          </a:p>
          <a:p>
            <a:endParaRPr lang="en-US" dirty="0"/>
          </a:p>
          <a:p>
            <a:r>
              <a:rPr lang="en-US" dirty="0"/>
              <a:t>So</a:t>
            </a:r>
            <a:r>
              <a:rPr lang="en-US" baseline="0" dirty="0"/>
              <a:t> we have to be more strategic. </a:t>
            </a:r>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winners </a:t>
            </a:r>
            <a:r>
              <a:rPr lang="de-DE" baseline="0" dirty="0"/>
              <a:t>John von Neumann, John Nash, Heinrich Freiherr von Stackelberg</a:t>
            </a:r>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dirty="0"/>
          </a:p>
        </p:txBody>
      </p:sp>
    </p:spTree>
    <p:extLst>
      <p:ext uri="{BB962C8B-B14F-4D97-AF65-F5344CB8AC3E}">
        <p14:creationId xmlns:p14="http://schemas.microsoft.com/office/powerpoint/2010/main" val="382216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𝑢=(−1/3, 1/3)</a:t>
            </a:r>
          </a:p>
        </p:txBody>
      </p:sp>
      <p:sp>
        <p:nvSpPr>
          <p:cNvPr id="4" name="Slide Number Placeholder 3"/>
          <p:cNvSpPr>
            <a:spLocks noGrp="1"/>
          </p:cNvSpPr>
          <p:nvPr>
            <p:ph type="sldNum" sz="quarter" idx="10"/>
          </p:nvPr>
        </p:nvSpPr>
        <p:spPr/>
        <p:txBody>
          <a:bodyPr/>
          <a:lstStyle/>
          <a:p>
            <a:fld id="{E6517F1F-6505-40F0-B92A-0D136955C762}" type="slidenum">
              <a:rPr lang="en-US" smtClean="0"/>
              <a:t>16</a:t>
            </a:fld>
            <a:endParaRPr lang="en-US" dirty="0"/>
          </a:p>
        </p:txBody>
      </p:sp>
    </p:spTree>
    <p:extLst>
      <p:ext uri="{BB962C8B-B14F-4D97-AF65-F5344CB8AC3E}">
        <p14:creationId xmlns:p14="http://schemas.microsoft.com/office/powerpoint/2010/main" val="304775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𝑢=(−1/3, 1/3)</a:t>
            </a:r>
          </a:p>
        </p:txBody>
      </p:sp>
      <p:sp>
        <p:nvSpPr>
          <p:cNvPr id="4" name="Slide Number Placeholder 3"/>
          <p:cNvSpPr>
            <a:spLocks noGrp="1"/>
          </p:cNvSpPr>
          <p:nvPr>
            <p:ph type="sldNum" sz="quarter" idx="10"/>
          </p:nvPr>
        </p:nvSpPr>
        <p:spPr/>
        <p:txBody>
          <a:bodyPr/>
          <a:lstStyle/>
          <a:p>
            <a:fld id="{E6517F1F-6505-40F0-B92A-0D136955C762}" type="slidenum">
              <a:rPr lang="en-US" smtClean="0"/>
              <a:t>17</a:t>
            </a:fld>
            <a:endParaRPr lang="en-US" dirty="0"/>
          </a:p>
        </p:txBody>
      </p:sp>
    </p:spTree>
    <p:extLst>
      <p:ext uri="{BB962C8B-B14F-4D97-AF65-F5344CB8AC3E}">
        <p14:creationId xmlns:p14="http://schemas.microsoft.com/office/powerpoint/2010/main" val="62560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21</a:t>
            </a:fld>
            <a:endParaRPr lang="en-US" dirty="0"/>
          </a:p>
        </p:txBody>
      </p:sp>
    </p:spTree>
    <p:extLst>
      <p:ext uri="{BB962C8B-B14F-4D97-AF65-F5344CB8AC3E}">
        <p14:creationId xmlns:p14="http://schemas.microsoft.com/office/powerpoint/2010/main" val="178728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28</a:t>
            </a:fld>
            <a:endParaRPr lang="en-US" dirty="0"/>
          </a:p>
        </p:txBody>
      </p:sp>
    </p:spTree>
    <p:extLst>
      <p:ext uri="{BB962C8B-B14F-4D97-AF65-F5344CB8AC3E}">
        <p14:creationId xmlns:p14="http://schemas.microsoft.com/office/powerpoint/2010/main" val="63605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45</a:t>
            </a:fld>
            <a:endParaRPr lang="en-US" dirty="0"/>
          </a:p>
        </p:txBody>
      </p:sp>
    </p:spTree>
    <p:extLst>
      <p:ext uri="{BB962C8B-B14F-4D97-AF65-F5344CB8AC3E}">
        <p14:creationId xmlns:p14="http://schemas.microsoft.com/office/powerpoint/2010/main" val="65134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46</a:t>
            </a:fld>
            <a:endParaRPr lang="en-US" dirty="0"/>
          </a:p>
        </p:txBody>
      </p:sp>
    </p:spTree>
    <p:extLst>
      <p:ext uri="{BB962C8B-B14F-4D97-AF65-F5344CB8AC3E}">
        <p14:creationId xmlns:p14="http://schemas.microsoft.com/office/powerpoint/2010/main" val="118178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858317" y="1216152"/>
            <a:ext cx="7585862" cy="990600"/>
          </a:xfrm>
        </p:spPr>
        <p:txBody>
          <a:bodyPr anchor="ctr" anchorCtr="0"/>
          <a:lstStyle>
            <a:lvl1pPr algn="ctr">
              <a:lnSpc>
                <a:spcPct val="150000"/>
              </a:lnSpc>
              <a:defRPr sz="3200" b="0">
                <a:solidFill>
                  <a:schemeClr val="accent1"/>
                </a:solidFill>
              </a:defRPr>
            </a:lvl1pPr>
          </a:lstStyle>
          <a:p>
            <a:r>
              <a:rPr kumimoji="0" lang="en-US" dirty="0"/>
              <a:t>Click to edit Master title style</a:t>
            </a:r>
          </a:p>
        </p:txBody>
      </p:sp>
      <p:sp>
        <p:nvSpPr>
          <p:cNvPr id="9" name="Subtitle 8"/>
          <p:cNvSpPr>
            <a:spLocks noGrp="1"/>
          </p:cNvSpPr>
          <p:nvPr>
            <p:ph type="subTitle" idx="1"/>
          </p:nvPr>
        </p:nvSpPr>
        <p:spPr>
          <a:xfrm>
            <a:off x="1259433" y="4176793"/>
            <a:ext cx="6806793" cy="1565329"/>
          </a:xfrm>
        </p:spPr>
        <p:txBody>
          <a:bodyPr anchor="ctr">
            <a:normAutofit/>
          </a:bodyPr>
          <a:lstStyle>
            <a:lvl1pPr marL="0" indent="0" algn="ctr">
              <a:buNone/>
              <a:defRPr sz="2400">
                <a:solidFill>
                  <a:schemeClr val="tx1"/>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5" name="Shape 70"/>
          <p:cNvSpPr/>
          <p:nvPr userDrawn="1"/>
        </p:nvSpPr>
        <p:spPr>
          <a:xfrm>
            <a:off x="-9737" y="3309395"/>
            <a:ext cx="9154639" cy="53565"/>
          </a:xfrm>
          <a:prstGeom prst="rect">
            <a:avLst/>
          </a:prstGeom>
          <a:solidFill>
            <a:srgbClr val="FFC000"/>
          </a:solidFill>
          <a:ln w="12700">
            <a:miter lim="400000"/>
          </a:ln>
        </p:spPr>
        <p:txBody>
          <a:bodyPr lIns="0" tIns="0" rIns="0" bIns="0" anchor="ctr"/>
          <a:lstStyle/>
          <a:p>
            <a:pPr lvl="0">
              <a:defRPr sz="2400">
                <a:solidFill>
                  <a:srgbClr val="FFFFFF"/>
                </a:solidFill>
              </a:defRPr>
            </a:pPr>
            <a:endParaRPr sz="2646" dirty="0"/>
          </a:p>
        </p:txBody>
      </p:sp>
      <p:sp>
        <p:nvSpPr>
          <p:cNvPr id="6" name="Rectangle 5"/>
          <p:cNvSpPr>
            <a:spLocks noChangeArrowheads="1"/>
          </p:cNvSpPr>
          <p:nvPr userDrawn="1"/>
        </p:nvSpPr>
        <p:spPr bwMode="auto">
          <a:xfrm>
            <a:off x="0" y="3182111"/>
            <a:ext cx="9144903" cy="117330"/>
          </a:xfrm>
          <a:prstGeom prst="rect">
            <a:avLst/>
          </a:prstGeom>
          <a:solidFill>
            <a:schemeClr val="accent1"/>
          </a:solidFill>
          <a:ln w="12700">
            <a:solidFill>
              <a:schemeClr val="accent1"/>
            </a:solidFill>
            <a:miter lim="800000"/>
            <a:headEnd/>
            <a:tailEnd/>
          </a:ln>
          <a:effectLst/>
        </p:spPr>
        <p:txBody>
          <a:bodyPr wrap="none" lIns="91392" tIns="45696" rIns="91392" bIns="45696" anchor="ctr"/>
          <a:lstStyle/>
          <a:p>
            <a:endParaRPr lang="en-US" sz="2200" dirty="0">
              <a:solidFill>
                <a:schemeClr val="accent1"/>
              </a:solidFill>
            </a:endParaRPr>
          </a:p>
        </p:txBody>
      </p:sp>
    </p:spTree>
    <p:extLst>
      <p:ext uri="{BB962C8B-B14F-4D97-AF65-F5344CB8AC3E}">
        <p14:creationId xmlns:p14="http://schemas.microsoft.com/office/powerpoint/2010/main" val="162762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0"/>
          </p:nvPr>
        </p:nvSpPr>
        <p:spPr/>
        <p:txBody>
          <a:bodyPr/>
          <a:lstStyle/>
          <a:p>
            <a:fld id="{25DF680D-2C67-4C95-A53E-F5B5FCCE787F}" type="datetime1">
              <a:rPr lang="en-US" smtClean="0"/>
              <a:t>11/29/2018</a:t>
            </a:fld>
            <a:endParaRPr lang="en-US" dirty="0"/>
          </a:p>
        </p:txBody>
      </p:sp>
      <p:sp>
        <p:nvSpPr>
          <p:cNvPr id="11" name="Footer Placeholder 10"/>
          <p:cNvSpPr>
            <a:spLocks noGrp="1"/>
          </p:cNvSpPr>
          <p:nvPr>
            <p:ph type="ftr" sz="quarter" idx="11"/>
          </p:nvPr>
        </p:nvSpPr>
        <p:spPr/>
        <p:txBody>
          <a:bodyPr/>
          <a:lstStyle/>
          <a:p>
            <a:r>
              <a:rPr lang="en-US" dirty="0"/>
              <a:t>Fei Fang</a:t>
            </a:r>
          </a:p>
        </p:txBody>
      </p:sp>
      <p:sp>
        <p:nvSpPr>
          <p:cNvPr id="12" name="Slide Number Placeholder 11"/>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384085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Date Placeholder 8"/>
          <p:cNvSpPr>
            <a:spLocks noGrp="1"/>
          </p:cNvSpPr>
          <p:nvPr>
            <p:ph type="dt" sz="half" idx="10"/>
          </p:nvPr>
        </p:nvSpPr>
        <p:spPr/>
        <p:txBody>
          <a:bodyPr/>
          <a:lstStyle/>
          <a:p>
            <a:fld id="{EB36123A-7BEE-45D6-98E4-96615EA46E29}" type="datetime1">
              <a:rPr lang="en-US" smtClean="0"/>
              <a:t>11/29/2018</a:t>
            </a:fld>
            <a:endParaRPr lang="en-US" dirty="0"/>
          </a:p>
        </p:txBody>
      </p:sp>
      <p:sp>
        <p:nvSpPr>
          <p:cNvPr id="10" name="Footer Placeholder 9"/>
          <p:cNvSpPr>
            <a:spLocks noGrp="1"/>
          </p:cNvSpPr>
          <p:nvPr>
            <p:ph type="ftr" sz="quarter" idx="11"/>
          </p:nvPr>
        </p:nvSpPr>
        <p:spPr/>
        <p:txBody>
          <a:bodyPr/>
          <a:lstStyle/>
          <a:p>
            <a:r>
              <a:rPr lang="en-US" dirty="0"/>
              <a:t>Fei Fang</a:t>
            </a:r>
          </a:p>
        </p:txBody>
      </p:sp>
      <p:sp>
        <p:nvSpPr>
          <p:cNvPr id="11" name="Slide Number Placeholder 10"/>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98795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hape 68"/>
          <p:cNvSpPr/>
          <p:nvPr userDrawn="1"/>
        </p:nvSpPr>
        <p:spPr>
          <a:xfrm>
            <a:off x="0" y="0"/>
            <a:ext cx="9144000" cy="1096492"/>
          </a:xfrm>
          <a:prstGeom prst="rect">
            <a:avLst/>
          </a:prstGeom>
          <a:solidFill>
            <a:schemeClr val="bg1">
              <a:lumMod val="85000"/>
            </a:schemeClr>
          </a:solidFill>
          <a:ln w="12700">
            <a:miter lim="400000"/>
          </a:ln>
        </p:spPr>
        <p:txBody>
          <a:bodyPr lIns="0" tIns="0" rIns="0" bIns="0" anchor="ctr"/>
          <a:lstStyle/>
          <a:p>
            <a:pPr lvl="0">
              <a:defRPr sz="2400">
                <a:solidFill>
                  <a:srgbClr val="FFFFFF"/>
                </a:solidFill>
              </a:defRPr>
            </a:pPr>
            <a:endParaRPr dirty="0"/>
          </a:p>
        </p:txBody>
      </p:sp>
      <p:sp>
        <p:nvSpPr>
          <p:cNvPr id="22" name="Title Placeholder 21"/>
          <p:cNvSpPr>
            <a:spLocks noGrp="1"/>
          </p:cNvSpPr>
          <p:nvPr>
            <p:ph type="title"/>
          </p:nvPr>
        </p:nvSpPr>
        <p:spPr>
          <a:xfrm>
            <a:off x="457200" y="152400"/>
            <a:ext cx="8229600" cy="766953"/>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7343192" y="6356350"/>
            <a:ext cx="1346656" cy="365760"/>
          </a:xfrm>
          <a:prstGeom prst="rect">
            <a:avLst/>
          </a:prstGeom>
        </p:spPr>
        <p:txBody>
          <a:bodyPr vert="horz"/>
          <a:lstStyle>
            <a:lvl1pPr algn="r" eaLnBrk="1" latinLnBrk="0" hangingPunct="1">
              <a:defRPr kumimoji="0" sz="1400">
                <a:solidFill>
                  <a:schemeClr val="tx2"/>
                </a:solidFill>
              </a:defRPr>
            </a:lvl1pPr>
          </a:lstStyle>
          <a:p>
            <a:fld id="{3760176F-149E-43B7-B695-28E73B44851A}" type="datetime1">
              <a:rPr lang="en-US" smtClean="0"/>
              <a:t>11/29/2018</a:t>
            </a:fld>
            <a:endParaRPr lang="en-US" dirty="0"/>
          </a:p>
        </p:txBody>
      </p:sp>
      <p:sp>
        <p:nvSpPr>
          <p:cNvPr id="3" name="Footer Placeholder 2"/>
          <p:cNvSpPr>
            <a:spLocks noGrp="1"/>
          </p:cNvSpPr>
          <p:nvPr>
            <p:ph type="ftr" sz="quarter" idx="3"/>
          </p:nvPr>
        </p:nvSpPr>
        <p:spPr>
          <a:xfrm>
            <a:off x="1427584" y="6356350"/>
            <a:ext cx="5912560" cy="365760"/>
          </a:xfrm>
          <a:prstGeom prst="rect">
            <a:avLst/>
          </a:prstGeom>
        </p:spPr>
        <p:txBody>
          <a:bodyPr vert="horz"/>
          <a:lstStyle>
            <a:lvl1pPr algn="ctr" eaLnBrk="1" latinLnBrk="0" hangingPunct="1">
              <a:defRPr kumimoji="0" sz="1400">
                <a:solidFill>
                  <a:schemeClr val="tx2"/>
                </a:solidFill>
              </a:defRPr>
            </a:lvl1pPr>
          </a:lstStyle>
          <a:p>
            <a:r>
              <a:rPr lang="en-US" dirty="0"/>
              <a:t>Fei Fang</a:t>
            </a:r>
          </a:p>
        </p:txBody>
      </p:sp>
      <p:sp>
        <p:nvSpPr>
          <p:cNvPr id="23" name="Slide Number Placeholder 22"/>
          <p:cNvSpPr>
            <a:spLocks noGrp="1"/>
          </p:cNvSpPr>
          <p:nvPr>
            <p:ph type="sldNum" sz="quarter" idx="4"/>
          </p:nvPr>
        </p:nvSpPr>
        <p:spPr>
          <a:xfrm>
            <a:off x="612648" y="6356350"/>
            <a:ext cx="814936" cy="365760"/>
          </a:xfrm>
          <a:prstGeom prst="rect">
            <a:avLst/>
          </a:prstGeom>
        </p:spPr>
        <p:txBody>
          <a:bodyPr vert="horz"/>
          <a:lstStyle>
            <a:lvl1pPr algn="l" eaLnBrk="1" latinLnBrk="0" hangingPunct="1">
              <a:defRPr kumimoji="0" sz="1400">
                <a:solidFill>
                  <a:schemeClr val="tx2"/>
                </a:solidFill>
              </a:defRPr>
            </a:lvl1pPr>
          </a:lstStyle>
          <a:p>
            <a:fld id="{A3B20E47-2A4C-4221-B6B9-A2AC2F1C1077}"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hape 70"/>
          <p:cNvSpPr/>
          <p:nvPr userDrawn="1"/>
        </p:nvSpPr>
        <p:spPr>
          <a:xfrm>
            <a:off x="0" y="1095009"/>
            <a:ext cx="9144000" cy="45719"/>
          </a:xfrm>
          <a:prstGeom prst="rect">
            <a:avLst/>
          </a:prstGeom>
          <a:solidFill>
            <a:srgbClr val="FFC000"/>
          </a:solidFill>
          <a:ln w="12700">
            <a:miter lim="400000"/>
          </a:ln>
        </p:spPr>
        <p:txBody>
          <a:bodyPr lIns="0" tIns="0" rIns="0" bIns="0" anchor="ctr"/>
          <a:lstStyle/>
          <a:p>
            <a:pPr lvl="0">
              <a:defRPr sz="2400">
                <a:solidFill>
                  <a:srgbClr val="FFFFFF"/>
                </a:solidFill>
              </a:defRPr>
            </a:pPr>
            <a:endParaRPr dirty="0"/>
          </a:p>
        </p:txBody>
      </p:sp>
    </p:spTree>
    <p:extLst>
      <p:ext uri="{BB962C8B-B14F-4D97-AF65-F5344CB8AC3E}">
        <p14:creationId xmlns:p14="http://schemas.microsoft.com/office/powerpoint/2010/main" val="75527267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hf hdr="0"/>
  <p:txStyles>
    <p:titleStyle>
      <a:lvl1pPr algn="l" rtl="0" eaLnBrk="1" latinLnBrk="0" hangingPunct="1">
        <a:spcBef>
          <a:spcPct val="0"/>
        </a:spcBef>
        <a:buNone/>
        <a:defRPr kumimoji="0" sz="2800" kern="1200">
          <a:solidFill>
            <a:schemeClr val="accent1"/>
          </a:solidFill>
          <a:latin typeface="+mn-lt"/>
          <a:ea typeface="+mj-ea"/>
          <a:cs typeface="Arial" panose="020B0604020202020204"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ifang@c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2.png"/><Relationship Id="rId1" Type="http://schemas.openxmlformats.org/officeDocument/2006/relationships/slideLayout" Target="../slideLayouts/slideLayout2.xml"/><Relationship Id="rId4" Type="http://schemas.openxmlformats.org/officeDocument/2006/relationships/image" Target="NUL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ambit-project.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270.png"/></Relationships>
</file>

<file path=ppt/slides/_rels/slide4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4.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12.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7"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68.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user/gametheoryonline"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01.png"/><Relationship Id="rId7" Type="http://schemas.openxmlformats.org/officeDocument/2006/relationships/image" Target="../media/image34.png"/><Relationship Id="rId2" Type="http://schemas.openxmlformats.org/officeDocument/2006/relationships/image" Target="../media/image29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p3Uos2fzIJ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2400" dirty="0"/>
              <a:t>Artificial Intelligence: Representation and Problem Solving</a:t>
            </a:r>
            <a:br>
              <a:rPr lang="en-US" sz="2400" dirty="0"/>
            </a:br>
            <a:r>
              <a:rPr lang="en-US" sz="2400" dirty="0"/>
              <a:t/>
            </a:r>
            <a:br>
              <a:rPr lang="en-US" sz="2400" dirty="0"/>
            </a:br>
            <a:r>
              <a:rPr lang="en-US" sz="2400" dirty="0"/>
              <a:t>Multi-agent Systems (2): </a:t>
            </a:r>
            <a:r>
              <a:rPr lang="en-US" sz="2400" dirty="0" smtClean="0"/>
              <a:t>Basic Concepts in Game Theory</a:t>
            </a:r>
            <a:endParaRPr lang="en-US" sz="2400" dirty="0"/>
          </a:p>
        </p:txBody>
      </p:sp>
      <p:sp>
        <p:nvSpPr>
          <p:cNvPr id="8" name="Subtitle 7"/>
          <p:cNvSpPr>
            <a:spLocks noGrp="1"/>
          </p:cNvSpPr>
          <p:nvPr>
            <p:ph type="subTitle" idx="1"/>
          </p:nvPr>
        </p:nvSpPr>
        <p:spPr/>
        <p:txBody>
          <a:bodyPr>
            <a:normAutofit fontScale="92500" lnSpcReduction="10000"/>
          </a:bodyPr>
          <a:lstStyle/>
          <a:p>
            <a:r>
              <a:rPr lang="en-US" dirty="0"/>
              <a:t>15-381 / 681</a:t>
            </a:r>
          </a:p>
          <a:p>
            <a:r>
              <a:rPr lang="en-US" dirty="0"/>
              <a:t>Instructors: Fei Fang (This Lecture) and Dave Touretzky</a:t>
            </a:r>
          </a:p>
          <a:p>
            <a:r>
              <a:rPr lang="en-US" dirty="0">
                <a:hlinkClick r:id="rId3"/>
              </a:rPr>
              <a:t>feifang@cmu.edu</a:t>
            </a:r>
            <a:endParaRPr lang="en-US" dirty="0"/>
          </a:p>
          <a:p>
            <a:r>
              <a:rPr lang="en-US" dirty="0"/>
              <a:t>Wean Hall 4126</a:t>
            </a:r>
          </a:p>
        </p:txBody>
      </p:sp>
      <p:sp>
        <p:nvSpPr>
          <p:cNvPr id="4" name="Date Placeholder 3"/>
          <p:cNvSpPr>
            <a:spLocks noGrp="1"/>
          </p:cNvSpPr>
          <p:nvPr>
            <p:ph type="dt" sz="half" idx="4294967295"/>
          </p:nvPr>
        </p:nvSpPr>
        <p:spPr>
          <a:xfrm>
            <a:off x="7797800" y="6356350"/>
            <a:ext cx="1346200" cy="365125"/>
          </a:xfrm>
        </p:spPr>
        <p:txBody>
          <a:bodyPr/>
          <a:lstStyle/>
          <a:p>
            <a:fld id="{25DF680D-2C67-4C95-A53E-F5B5FCCE787F}" type="datetime1">
              <a:rPr lang="en-US" smtClean="0"/>
              <a:t>11/29/2018</a:t>
            </a:fld>
            <a:endParaRPr lang="en-US" dirty="0"/>
          </a:p>
        </p:txBody>
      </p:sp>
      <p:sp>
        <p:nvSpPr>
          <p:cNvPr id="6" name="Slide Number Placeholder 5"/>
          <p:cNvSpPr>
            <a:spLocks noGrp="1"/>
          </p:cNvSpPr>
          <p:nvPr>
            <p:ph type="sldNum" sz="quarter" idx="4294967295"/>
          </p:nvPr>
        </p:nvSpPr>
        <p:spPr>
          <a:xfrm>
            <a:off x="0" y="6356350"/>
            <a:ext cx="814388" cy="365125"/>
          </a:xfrm>
        </p:spPr>
        <p:txBody>
          <a:bodyPr/>
          <a:lstStyle/>
          <a:p>
            <a:fld id="{A3B20E47-2A4C-4221-B6B9-A2AC2F1C1077}" type="slidenum">
              <a:rPr lang="en-US" smtClean="0"/>
              <a:pPr/>
              <a:t>1</a:t>
            </a:fld>
            <a:endParaRPr lang="en-US" dirty="0"/>
          </a:p>
        </p:txBody>
      </p:sp>
    </p:spTree>
    <p:extLst>
      <p:ext uri="{BB962C8B-B14F-4D97-AF65-F5344CB8AC3E}">
        <p14:creationId xmlns:p14="http://schemas.microsoft.com/office/powerpoint/2010/main" val="241271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Normal-Form Games</a:t>
            </a:r>
          </a:p>
        </p:txBody>
      </p:sp>
      <p:sp>
        <p:nvSpPr>
          <p:cNvPr id="3" name="Content Placeholder 2"/>
          <p:cNvSpPr>
            <a:spLocks noGrp="1"/>
          </p:cNvSpPr>
          <p:nvPr>
            <p:ph sz="quarter" idx="1"/>
          </p:nvPr>
        </p:nvSpPr>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pPr lvl="1"/>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10</a:t>
            </a:fld>
            <a:endParaRPr lang="en-US" dirty="0"/>
          </a:p>
        </p:txBody>
      </p:sp>
    </p:spTree>
    <p:extLst>
      <p:ext uri="{BB962C8B-B14F-4D97-AF65-F5344CB8AC3E}">
        <p14:creationId xmlns:p14="http://schemas.microsoft.com/office/powerpoint/2010/main" val="9995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 Games</a:t>
            </a:r>
          </a:p>
        </p:txBody>
      </p:sp>
      <p:sp>
        <p:nvSpPr>
          <p:cNvPr id="3" name="Content Placeholder 2"/>
          <p:cNvSpPr>
            <a:spLocks noGrp="1"/>
          </p:cNvSpPr>
          <p:nvPr>
            <p:ph sz="quarter" idx="1"/>
          </p:nvPr>
        </p:nvSpPr>
        <p:spPr/>
        <p:txBody>
          <a:bodyPr/>
          <a:lstStyle/>
          <a:p>
            <a:r>
              <a:rPr lang="en-US" dirty="0"/>
              <a:t>Football vs Concert (FvsC)</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414213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In many cases, each player has a finite set of actions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r>
                  <a:rPr lang="en-US" dirty="0"/>
                  <a:t>, and player </a:t>
                </a:r>
                <a14:m>
                  <m:oMath xmlns:m="http://schemas.openxmlformats.org/officeDocument/2006/math">
                    <m:r>
                      <a:rPr lang="en-US" i="1" dirty="0">
                        <a:latin typeface="Cambria Math" panose="02040503050406030204" pitchFamily="18" charset="0"/>
                      </a:rPr>
                      <m:t>𝑖</m:t>
                    </m:r>
                  </m:oMath>
                </a14:m>
                <a:r>
                  <a:rPr lang="en-US" dirty="0"/>
                  <a:t>’s strategy set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a:latin typeface="Cambria Math" panose="02040503050406030204" pitchFamily="18" charset="0"/>
                          </a:rPr>
                          <m:t>Δ</m:t>
                        </m:r>
                      </m:e>
                      <m:sup>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sup>
                    </m:sSup>
                  </m:oMath>
                </a14:m>
                <a:r>
                  <a:rPr lang="en-US" dirty="0" smtClean="0"/>
                  <a:t>, i.e., </a:t>
                </a:r>
                <a:r>
                  <a:rPr lang="en-US" dirty="0"/>
                  <a:t>the set of probability distribution over actions</a:t>
                </a:r>
              </a:p>
              <a:p>
                <a:pPr lvl="1"/>
                <a:r>
                  <a:rPr lang="en-US" dirty="0"/>
                  <a:t>Action profile </a:t>
                </a:r>
                <a14:m>
                  <m:oMath xmlns:m="http://schemas.openxmlformats.org/officeDocument/2006/math">
                    <m:r>
                      <a:rPr lang="en-US" b="1" i="0">
                        <a:latin typeface="Cambria Math" panose="02040503050406030204" pitchFamily="18" charset="0"/>
                      </a:rPr>
                      <m:t>𝐚</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endParaRPr lang="en-US" dirty="0"/>
              </a:p>
              <a:p>
                <a:pPr lvl="1"/>
                <a:r>
                  <a:rPr lang="en-US" dirty="0"/>
                  <a:t>Set of actions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nary>
                  </m:oMath>
                </a14:m>
                <a:endParaRPr lang="en-US" dirty="0"/>
              </a:p>
              <a:p>
                <a:pPr lvl="1"/>
                <a:r>
                  <a:rPr lang="en-US" dirty="0"/>
                  <a:t>Utility function can be represented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ℝ</m:t>
                    </m:r>
                  </m:oMath>
                </a14:m>
                <a:endParaRPr lang="en-US" i="1" dirty="0">
                  <a:latin typeface="Cambria Math" panose="02040503050406030204" pitchFamily="18" charset="0"/>
                </a:endParaRP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d>
                  </m:oMath>
                </a14:m>
                <a:r>
                  <a:rPr lang="en-US" dirty="0"/>
                  <a:t> or simply written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0" smtClean="0">
                        <a:latin typeface="Cambria Math" panose="02040503050406030204" pitchFamily="18" charset="0"/>
                      </a:rPr>
                      <m:t>𝐚</m:t>
                    </m:r>
                    <m:r>
                      <a:rPr lang="en-US" b="0" i="1" smtClean="0">
                        <a:latin typeface="Cambria Math" panose="02040503050406030204" pitchFamily="18" charset="0"/>
                      </a:rPr>
                      <m:t>)</m:t>
                    </m:r>
                  </m:oMath>
                </a14:m>
                <a:endParaRPr lang="en-US" dirty="0"/>
              </a:p>
              <a:p>
                <a:pPr lvl="1"/>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i="1" dirty="0">
                    <a:latin typeface="Cambria Math" panose="02040503050406030204" pitchFamily="18" charset="0"/>
                  </a:rPr>
                  <a:t> </a:t>
                </a:r>
                <a:r>
                  <a:rPr lang="en-US" dirty="0"/>
                  <a:t>be the probability of choosing 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r>
                  <a:rPr lang="en-US" dirty="0"/>
                  <a:t>, then</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1">
                            <a:latin typeface="Cambria Math" panose="02040503050406030204" pitchFamily="18" charset="0"/>
                          </a:rPr>
                          <m:t>𝐚</m:t>
                        </m:r>
                        <m:r>
                          <a:rPr lang="en-US" i="1">
                            <a:latin typeface="Cambria Math" panose="02040503050406030204" pitchFamily="18" charset="0"/>
                          </a:rPr>
                          <m:t>∈</m:t>
                        </m:r>
                        <m:r>
                          <m:rPr>
                            <m:sty m:val="p"/>
                          </m:rPr>
                          <a:rPr lang="en-US" i="1">
                            <a:latin typeface="Cambria Math" panose="02040503050406030204" pitchFamily="18" charset="0"/>
                          </a:rPr>
                          <m:t>A</m:t>
                        </m:r>
                      </m:sub>
                      <m:sup/>
                      <m:e>
                        <m:r>
                          <a:rPr lang="en-US" i="1">
                            <a:latin typeface="Cambria Math" panose="02040503050406030204" pitchFamily="18" charset="0"/>
                          </a:rPr>
                          <m:t>𝑃</m:t>
                        </m:r>
                        <m:r>
                          <a:rPr lang="en-US" i="1">
                            <a:latin typeface="Cambria Math" panose="02040503050406030204" pitchFamily="18" charset="0"/>
                          </a:rPr>
                          <m:t>(</m:t>
                        </m:r>
                        <m:r>
                          <a:rPr lang="en-US" b="1">
                            <a:latin typeface="Cambria Math" panose="02040503050406030204" pitchFamily="18" charset="0"/>
                          </a:rPr>
                          <m:t>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a:latin typeface="Cambria Math" panose="02040503050406030204" pitchFamily="18" charset="0"/>
                              </a:rPr>
                              <m:t>𝐚</m:t>
                            </m:r>
                          </m:e>
                        </m:d>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1">
                            <a:latin typeface="Cambria Math" panose="02040503050406030204" pitchFamily="18" charset="0"/>
                          </a:rPr>
                          <m:t>𝐚</m:t>
                        </m:r>
                        <m:r>
                          <a:rPr lang="en-US" i="1">
                            <a:latin typeface="Cambria Math" panose="02040503050406030204" pitchFamily="18" charset="0"/>
                          </a:rPr>
                          <m:t>∈</m:t>
                        </m:r>
                        <m:r>
                          <m:rPr>
                            <m:sty m:val="p"/>
                          </m:rPr>
                          <a:rPr lang="en-US" i="1">
                            <a:latin typeface="Cambria Math" panose="02040503050406030204" pitchFamily="18" charset="0"/>
                          </a:rPr>
                          <m:t>A</m:t>
                        </m:r>
                      </m:sub>
                      <m:sup/>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a:latin typeface="Cambria Math" panose="02040503050406030204" pitchFamily="18" charset="0"/>
                              </a:rPr>
                              <m:t>𝐚</m:t>
                            </m:r>
                          </m:e>
                        </m:d>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up/>
                          <m:e>
                            <m:sSub>
                              <m:sSubPr>
                                <m:ctrlPr>
                                  <a:rPr lang="en-US" i="1">
                                    <a:latin typeface="Cambria Math" panose="02040503050406030204" pitchFamily="18" charset="0"/>
                                  </a:rPr>
                                </m:ctrlPr>
                              </m:sSubPr>
                              <m:e>
                                <m:r>
                                  <a:rPr lang="en-US" i="1">
                                    <a:latin typeface="Cambria Math" panose="02040503050406030204" pitchFamily="18" charset="0"/>
                                  </a:rPr>
                                  <m:t>𝑠</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r>
                              <a:rPr lang="en-US" i="1">
                                <a:latin typeface="Cambria Math" panose="02040503050406030204" pitchFamily="18" charset="0"/>
                              </a:rPr>
                              <m:t>)</m:t>
                            </m:r>
                          </m:e>
                        </m:nary>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81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12</a:t>
            </a:fld>
            <a:endParaRPr lang="en-US" dirty="0"/>
          </a:p>
        </p:txBody>
      </p:sp>
      <p:sp>
        <p:nvSpPr>
          <p:cNvPr id="8" name="Rectangle 7"/>
          <p:cNvSpPr/>
          <p:nvPr/>
        </p:nvSpPr>
        <p:spPr>
          <a:xfrm>
            <a:off x="5588759" y="5090869"/>
            <a:ext cx="1630575" cy="369332"/>
          </a:xfrm>
          <a:prstGeom prst="rect">
            <a:avLst/>
          </a:prstGeom>
        </p:spPr>
        <p:txBody>
          <a:bodyPr wrap="none">
            <a:spAutoFit/>
          </a:bodyPr>
          <a:lstStyle/>
          <a:p>
            <a:r>
              <a:rPr lang="en-US" dirty="0">
                <a:solidFill>
                  <a:srgbClr val="0070C0"/>
                </a:solidFill>
              </a:rPr>
              <a:t>Expected utility</a:t>
            </a:r>
          </a:p>
        </p:txBody>
      </p:sp>
    </p:spTree>
    <p:extLst>
      <p:ext uri="{BB962C8B-B14F-4D97-AF65-F5344CB8AC3E}">
        <p14:creationId xmlns:p14="http://schemas.microsoft.com/office/powerpoint/2010/main" val="399395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 Matrix</a:t>
            </a:r>
          </a:p>
        </p:txBody>
      </p:sp>
      <p:sp>
        <p:nvSpPr>
          <p:cNvPr id="3" name="Content Placeholder 2"/>
          <p:cNvSpPr>
            <a:spLocks noGrp="1"/>
          </p:cNvSpPr>
          <p:nvPr>
            <p:ph sz="quarter"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43268002"/>
              </p:ext>
            </p:extLst>
          </p:nvPr>
        </p:nvGraphicFramePr>
        <p:xfrm>
          <a:off x="952981" y="4349643"/>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Rock</a:t>
                      </a:r>
                    </a:p>
                  </a:txBody>
                  <a:tcPr/>
                </a:tc>
                <a:tc>
                  <a:txBody>
                    <a:bodyPr/>
                    <a:lstStyle/>
                    <a:p>
                      <a:pPr algn="ctr"/>
                      <a:r>
                        <a:rPr lang="en-US" sz="1400" dirty="0"/>
                        <a:t>Paper</a:t>
                      </a:r>
                    </a:p>
                  </a:txBody>
                  <a:tcPr/>
                </a:tc>
                <a:tc>
                  <a:txBody>
                    <a:bodyPr/>
                    <a:lstStyle/>
                    <a:p>
                      <a:pPr algn="ctr"/>
                      <a:r>
                        <a:rPr lang="en-US" sz="1400" dirty="0"/>
                        <a:t>Scissors</a:t>
                      </a:r>
                    </a:p>
                  </a:txBody>
                  <a:tcPr/>
                </a:tc>
                <a:extLst>
                  <a:ext uri="{0D108BD9-81ED-4DB2-BD59-A6C34878D82A}">
                    <a16:rowId xmlns="" xmlns:a16="http://schemas.microsoft.com/office/drawing/2014/main" val="10000"/>
                  </a:ext>
                </a:extLst>
              </a:tr>
              <a:tr h="285036">
                <a:tc>
                  <a:txBody>
                    <a:bodyPr/>
                    <a:lstStyle/>
                    <a:p>
                      <a:pPr algn="ctr"/>
                      <a:r>
                        <a:rPr lang="en-US" sz="1400" dirty="0"/>
                        <a:t>Rock</a:t>
                      </a:r>
                    </a:p>
                  </a:txBody>
                  <a:tcPr/>
                </a:tc>
                <a:tc>
                  <a:txBody>
                    <a:bodyPr/>
                    <a:lstStyle/>
                    <a:p>
                      <a:pPr algn="ctr"/>
                      <a:r>
                        <a:rPr lang="en-US" sz="1400" dirty="0"/>
                        <a:t>0,0</a:t>
                      </a:r>
                    </a:p>
                  </a:txBody>
                  <a:tcPr/>
                </a:tc>
                <a:tc>
                  <a:txBody>
                    <a:bodyPr/>
                    <a:lstStyle/>
                    <a:p>
                      <a:pPr algn="ctr"/>
                      <a:r>
                        <a:rPr lang="en-US" sz="1400" dirty="0"/>
                        <a:t>-1,1</a:t>
                      </a: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Paper</a:t>
                      </a:r>
                    </a:p>
                  </a:txBody>
                  <a:tcPr/>
                </a:tc>
                <a:tc>
                  <a:txBody>
                    <a:bodyPr/>
                    <a:lstStyle/>
                    <a:p>
                      <a:pPr algn="ctr"/>
                      <a:r>
                        <a:rPr lang="en-US" sz="1400" dirty="0"/>
                        <a:t>1,-1</a:t>
                      </a:r>
                    </a:p>
                  </a:txBody>
                  <a:tcPr/>
                </a:tc>
                <a:tc>
                  <a:txBody>
                    <a:bodyPr/>
                    <a:lstStyle/>
                    <a:p>
                      <a:pPr algn="ctr"/>
                      <a:r>
                        <a:rPr lang="en-US" sz="1400" dirty="0"/>
                        <a:t>0,0</a:t>
                      </a:r>
                    </a:p>
                  </a:txBody>
                  <a:tcPr/>
                </a:tc>
                <a:tc>
                  <a:txBody>
                    <a:bodyPr/>
                    <a:lstStyle/>
                    <a:p>
                      <a:pPr algn="ctr"/>
                      <a:r>
                        <a:rPr lang="en-US" sz="1400" dirty="0"/>
                        <a:t>-1,1</a:t>
                      </a:r>
                    </a:p>
                  </a:txBody>
                  <a:tcPr/>
                </a:tc>
                <a:extLst>
                  <a:ext uri="{0D108BD9-81ED-4DB2-BD59-A6C34878D82A}">
                    <a16:rowId xmlns="" xmlns:a16="http://schemas.microsoft.com/office/drawing/2014/main" val="10002"/>
                  </a:ext>
                </a:extLst>
              </a:tr>
              <a:tr h="285036">
                <a:tc>
                  <a:txBody>
                    <a:bodyPr/>
                    <a:lstStyle/>
                    <a:p>
                      <a:pPr algn="ctr"/>
                      <a:r>
                        <a:rPr lang="en-US" sz="1400" dirty="0"/>
                        <a:t>Scissor</a:t>
                      </a:r>
                    </a:p>
                  </a:txBody>
                  <a:tcPr/>
                </a:tc>
                <a:tc>
                  <a:txBody>
                    <a:bodyPr/>
                    <a:lstStyle/>
                    <a:p>
                      <a:pPr algn="ctr"/>
                      <a:r>
                        <a:rPr lang="en-US" sz="1400" dirty="0"/>
                        <a:t>-1,1</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2653497" y="4058849"/>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362178" y="4747956"/>
            <a:ext cx="752286" cy="307777"/>
          </a:xfrm>
          <a:prstGeom prst="rect">
            <a:avLst/>
          </a:prstGeom>
          <a:noFill/>
        </p:spPr>
        <p:txBody>
          <a:bodyPr wrap="square" rtlCol="0">
            <a:spAutoFit/>
          </a:bodyPr>
          <a:lstStyle/>
          <a:p>
            <a:r>
              <a:rPr lang="en-US" sz="1400" dirty="0"/>
              <a:t>Player 1</a:t>
            </a:r>
          </a:p>
        </p:txBody>
      </p:sp>
      <p:graphicFrame>
        <p:nvGraphicFramePr>
          <p:cNvPr id="10" name="Table 9"/>
          <p:cNvGraphicFramePr>
            <a:graphicFrameLocks noGrp="1"/>
          </p:cNvGraphicFramePr>
          <p:nvPr>
            <p:extLst>
              <p:ext uri="{D42A27DB-BD31-4B8C-83A1-F6EECF244321}">
                <p14:modId xmlns:p14="http://schemas.microsoft.com/office/powerpoint/2010/main" val="1551008379"/>
              </p:ext>
            </p:extLst>
          </p:nvPr>
        </p:nvGraphicFramePr>
        <p:xfrm>
          <a:off x="5069711" y="3593498"/>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 xmlns:a16="http://schemas.microsoft.com/office/drawing/2014/main" val="10002"/>
                  </a:ext>
                </a:extLst>
              </a:tr>
            </a:tbl>
          </a:graphicData>
        </a:graphic>
      </p:graphicFrame>
      <p:sp>
        <p:nvSpPr>
          <p:cNvPr id="11" name="TextBox 10"/>
          <p:cNvSpPr txBox="1"/>
          <p:nvPr/>
        </p:nvSpPr>
        <p:spPr>
          <a:xfrm>
            <a:off x="6770227" y="3302704"/>
            <a:ext cx="818908" cy="307777"/>
          </a:xfrm>
          <a:prstGeom prst="rect">
            <a:avLst/>
          </a:prstGeom>
          <a:noFill/>
        </p:spPr>
        <p:txBody>
          <a:bodyPr wrap="square" rtlCol="0">
            <a:spAutoFit/>
          </a:bodyPr>
          <a:lstStyle/>
          <a:p>
            <a:r>
              <a:rPr lang="en-US" sz="1400" dirty="0"/>
              <a:t>Player 2</a:t>
            </a:r>
          </a:p>
        </p:txBody>
      </p:sp>
      <p:sp>
        <p:nvSpPr>
          <p:cNvPr id="12" name="TextBox 11"/>
          <p:cNvSpPr txBox="1"/>
          <p:nvPr/>
        </p:nvSpPr>
        <p:spPr>
          <a:xfrm rot="16200000">
            <a:off x="4478908" y="3991811"/>
            <a:ext cx="752286" cy="307777"/>
          </a:xfrm>
          <a:prstGeom prst="rect">
            <a:avLst/>
          </a:prstGeom>
          <a:noFill/>
        </p:spPr>
        <p:txBody>
          <a:bodyPr wrap="square" rtlCol="0">
            <a:spAutoFit/>
          </a:bodyPr>
          <a:lstStyle/>
          <a:p>
            <a:r>
              <a:rPr lang="en-US" sz="1400" dirty="0"/>
              <a:t>Player 1</a:t>
            </a:r>
          </a:p>
        </p:txBody>
      </p:sp>
      <p:graphicFrame>
        <p:nvGraphicFramePr>
          <p:cNvPr id="13" name="Table 12"/>
          <p:cNvGraphicFramePr>
            <a:graphicFrameLocks noGrp="1"/>
          </p:cNvGraphicFramePr>
          <p:nvPr>
            <p:extLst>
              <p:ext uri="{D42A27DB-BD31-4B8C-83A1-F6EECF244321}">
                <p14:modId xmlns:p14="http://schemas.microsoft.com/office/powerpoint/2010/main" val="3769977453"/>
              </p:ext>
            </p:extLst>
          </p:nvPr>
        </p:nvGraphicFramePr>
        <p:xfrm>
          <a:off x="5112151" y="5111643"/>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6812667" y="4820849"/>
            <a:ext cx="818908" cy="307777"/>
          </a:xfrm>
          <a:prstGeom prst="rect">
            <a:avLst/>
          </a:prstGeom>
          <a:noFill/>
        </p:spPr>
        <p:txBody>
          <a:bodyPr wrap="square" rtlCol="0">
            <a:spAutoFit/>
          </a:bodyPr>
          <a:lstStyle/>
          <a:p>
            <a:r>
              <a:rPr lang="en-US" sz="1400" dirty="0"/>
              <a:t>Berry</a:t>
            </a:r>
          </a:p>
        </p:txBody>
      </p:sp>
      <p:sp>
        <p:nvSpPr>
          <p:cNvPr id="15" name="TextBox 14"/>
          <p:cNvSpPr txBox="1"/>
          <p:nvPr/>
        </p:nvSpPr>
        <p:spPr>
          <a:xfrm rot="16200000">
            <a:off x="4521881" y="5414954"/>
            <a:ext cx="752286" cy="307777"/>
          </a:xfrm>
          <a:prstGeom prst="rect">
            <a:avLst/>
          </a:prstGeom>
          <a:noFill/>
        </p:spPr>
        <p:txBody>
          <a:bodyPr wrap="square" rtlCol="0">
            <a:spAutoFit/>
          </a:bodyPr>
          <a:lstStyle/>
          <a:p>
            <a:r>
              <a:rPr lang="en-US" sz="1400" dirty="0"/>
              <a:t>Alex</a:t>
            </a:r>
          </a:p>
        </p:txBody>
      </p:sp>
    </p:spTree>
    <p:extLst>
      <p:ext uri="{BB962C8B-B14F-4D97-AF65-F5344CB8AC3E}">
        <p14:creationId xmlns:p14="http://schemas.microsoft.com/office/powerpoint/2010/main" val="329349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Strategy, Mixed Strategy, </a:t>
            </a:r>
            <a:r>
              <a:rPr lang="en-US" dirty="0" smtClean="0"/>
              <a:t>Support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A two-player normal-form game with finite action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r>
                  <a:rPr lang="en-US" dirty="0"/>
                  <a:t>, and strategy set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d>
                      </m:sup>
                    </m:sSup>
                  </m:oMath>
                </a14:m>
                <a:endParaRPr lang="en-US" dirty="0"/>
              </a:p>
              <a:p>
                <a:pPr lvl="1"/>
                <a:r>
                  <a:rPr lang="en-US" dirty="0"/>
                  <a:t>Pure strategy: choose an action deterministically</a:t>
                </a:r>
              </a:p>
              <a:p>
                <a:pPr lvl="1"/>
                <a:r>
                  <a:rPr lang="en-US" dirty="0"/>
                  <a:t>Mixed strategy: choose action randomly</a:t>
                </a:r>
              </a:p>
              <a:p>
                <a:pPr lvl="1"/>
                <a:r>
                  <a:rPr lang="en-US" dirty="0"/>
                  <a:t>Support: set of actions </a:t>
                </a:r>
                <a:r>
                  <a:rPr lang="en-US" dirty="0" smtClean="0"/>
                  <a:t>chosen </a:t>
                </a:r>
                <a:r>
                  <a:rPr lang="en-US" dirty="0"/>
                  <a:t>with non-zero probability</a:t>
                </a:r>
              </a:p>
              <a:p>
                <a:endParaRPr lang="en-US" b="0" dirty="0" smtClean="0"/>
              </a:p>
              <a:p>
                <a:r>
                  <a:rPr lang="en-US" b="0"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is the probability of choosing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action of player </a:t>
                </a:r>
                <a14:m>
                  <m:oMath xmlns:m="http://schemas.openxmlformats.org/officeDocument/2006/math">
                    <m:r>
                      <a:rPr lang="en-US" b="0" i="1" smtClean="0">
                        <a:latin typeface="Cambria Math" panose="02040503050406030204" pitchFamily="18" charset="0"/>
                      </a:rPr>
                      <m:t>𝑖</m:t>
                    </m:r>
                  </m:oMath>
                </a14:m>
                <a:r>
                  <a:rPr lang="en-US" dirty="0"/>
                  <a:t>, then</a:t>
                </a:r>
              </a:p>
              <a:p>
                <a:pPr lvl="1"/>
                <a:r>
                  <a:rPr lang="en-US" dirty="0"/>
                  <a:t>Pure strategy</a:t>
                </a:r>
                <a:r>
                  <a:rPr lang="en-US" dirty="0" smtClean="0"/>
                  <a:t>:</a:t>
                </a:r>
                <a:endParaRPr lang="en-US" dirty="0"/>
              </a:p>
              <a:p>
                <a:pPr lvl="1"/>
                <a:r>
                  <a:rPr lang="en-US" dirty="0"/>
                  <a:t>Mixed strategy: </a:t>
                </a:r>
                <a:endParaRPr lang="en-US" dirty="0" smtClean="0"/>
              </a:p>
              <a:p>
                <a:pPr lvl="1"/>
                <a:r>
                  <a:rPr lang="en-US" dirty="0" smtClean="0"/>
                  <a:t>Support</a:t>
                </a:r>
                <a14:m>
                  <m:oMath xmlns:m="http://schemas.openxmlformats.org/officeDocument/2006/math">
                    <m:r>
                      <a:rPr lang="en-US"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2099" r="-163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14</a:t>
            </a:fld>
            <a:endParaRPr lang="en-US" dirty="0"/>
          </a:p>
        </p:txBody>
      </p:sp>
    </p:spTree>
    <p:extLst>
      <p:ext uri="{BB962C8B-B14F-4D97-AF65-F5344CB8AC3E}">
        <p14:creationId xmlns:p14="http://schemas.microsoft.com/office/powerpoint/2010/main" val="420564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Strategy, Mixed Strategy, </a:t>
            </a:r>
            <a:r>
              <a:rPr lang="en-US" dirty="0" smtClean="0"/>
              <a:t>Support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A two-player normal-form game with finite action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r>
                  <a:rPr lang="en-US" dirty="0"/>
                  <a:t>, and strategy set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d>
                      </m:sup>
                    </m:sSup>
                  </m:oMath>
                </a14:m>
                <a:endParaRPr lang="en-US" dirty="0"/>
              </a:p>
              <a:p>
                <a:pPr lvl="1"/>
                <a:r>
                  <a:rPr lang="en-US" dirty="0"/>
                  <a:t>Pure strategy: choose an action deterministically</a:t>
                </a:r>
              </a:p>
              <a:p>
                <a:pPr lvl="1"/>
                <a:r>
                  <a:rPr lang="en-US" dirty="0"/>
                  <a:t>Mixed strategy: choose action randomly</a:t>
                </a:r>
              </a:p>
              <a:p>
                <a:pPr lvl="1"/>
                <a:r>
                  <a:rPr lang="en-US" dirty="0"/>
                  <a:t>Support: set of actions </a:t>
                </a:r>
                <a:r>
                  <a:rPr lang="en-US" dirty="0" smtClean="0"/>
                  <a:t>chosen </a:t>
                </a:r>
                <a:r>
                  <a:rPr lang="en-US" dirty="0"/>
                  <a:t>with non-zero probability</a:t>
                </a:r>
              </a:p>
              <a:p>
                <a:endParaRPr lang="en-US" b="0" dirty="0" smtClean="0"/>
              </a:p>
              <a:p>
                <a:r>
                  <a:rPr lang="en-US" b="0"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is the probability of choosing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action of player </a:t>
                </a:r>
                <a14:m>
                  <m:oMath xmlns:m="http://schemas.openxmlformats.org/officeDocument/2006/math">
                    <m:r>
                      <a:rPr lang="en-US" b="0" i="1" smtClean="0">
                        <a:latin typeface="Cambria Math" panose="02040503050406030204" pitchFamily="18" charset="0"/>
                      </a:rPr>
                      <m:t>𝑖</m:t>
                    </m:r>
                  </m:oMath>
                </a14:m>
                <a:r>
                  <a:rPr lang="en-US" dirty="0"/>
                  <a:t>, then</a:t>
                </a:r>
              </a:p>
              <a:p>
                <a:pPr lvl="1"/>
                <a:r>
                  <a:rPr lang="en-US" dirty="0"/>
                  <a:t>Pure strategy</a:t>
                </a:r>
                <a:r>
                  <a:rPr lang="en-US" dirty="0" smtClean="0"/>
                  <a:t>:</a:t>
                </a:r>
                <a:endParaRPr lang="en-US" dirty="0"/>
              </a:p>
              <a:p>
                <a:pPr lvl="1"/>
                <a:r>
                  <a:rPr lang="en-US" dirty="0"/>
                  <a:t>Mixed strategy: </a:t>
                </a:r>
                <a:endParaRPr lang="en-US" dirty="0" smtClean="0"/>
              </a:p>
              <a:p>
                <a:pPr lvl="1"/>
                <a:r>
                  <a:rPr lang="en-US" dirty="0" smtClean="0"/>
                  <a:t>Support</a:t>
                </a:r>
                <a14:m>
                  <m:oMath xmlns:m="http://schemas.openxmlformats.org/officeDocument/2006/math">
                    <m:r>
                      <a:rPr lang="en-US"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2099" r="-163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15</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741842" y="4603847"/>
                <a:ext cx="1488100"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𝑗</m:t>
                          </m:r>
                        </m:e>
                        <m:sup>
                          <m:r>
                            <a:rPr lang="en-US" sz="2000" i="1">
                              <a:latin typeface="Cambria Math" panose="02040503050406030204" pitchFamily="18" charset="0"/>
                            </a:rPr>
                            <m:t>∗</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sSup>
                            <m:sSupPr>
                              <m:ctrlPr>
                                <a:rPr lang="en-US" sz="2000" i="1">
                                  <a:latin typeface="Cambria Math" panose="02040503050406030204" pitchFamily="18" charset="0"/>
                                </a:rPr>
                              </m:ctrlPr>
                            </m:sSupPr>
                            <m:e>
                              <m:r>
                                <a:rPr lang="en-US" sz="2000" i="1">
                                  <a:latin typeface="Cambria Math" panose="02040503050406030204" pitchFamily="18" charset="0"/>
                                </a:rPr>
                                <m:t>𝑗</m:t>
                              </m:r>
                            </m:e>
                            <m:sup>
                              <m:r>
                                <a:rPr lang="en-US" sz="2000" i="1">
                                  <a:latin typeface="Cambria Math" panose="02040503050406030204" pitchFamily="18" charset="0"/>
                                </a:rPr>
                                <m:t>∗</m:t>
                              </m:r>
                            </m:sup>
                          </m:sSup>
                        </m:sub>
                      </m:sSub>
                      <m:r>
                        <a:rPr lang="en-US" sz="2000" i="1">
                          <a:latin typeface="Cambria Math" panose="02040503050406030204" pitchFamily="18" charset="0"/>
                        </a:rPr>
                        <m:t>=1</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741842" y="4603847"/>
                <a:ext cx="1488100" cy="424796"/>
              </a:xfrm>
              <a:prstGeom prst="rect">
                <a:avLst/>
              </a:prstGeom>
              <a:blipFill rotWithShape="0">
                <a:blip r:embed="rId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22905" y="5023680"/>
                <a:ext cx="5031873" cy="426527"/>
              </a:xfrm>
              <a:prstGeom prst="rect">
                <a:avLst/>
              </a:prstGeom>
            </p:spPr>
            <p:txBody>
              <a:bodyPr wrap="square">
                <a:spAutoFit/>
              </a:bodyPr>
              <a:lstStyle/>
              <a:p>
                <a:pPr lvl="2"/>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2</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2</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1</m:t>
                            </m:r>
                          </m:sub>
                        </m:sSub>
                      </m:sub>
                    </m:sSub>
                    <m:r>
                      <a:rPr lang="en-US" sz="2000" i="1">
                        <a:latin typeface="Cambria Math" panose="02040503050406030204" pitchFamily="18" charset="0"/>
                      </a:rPr>
                      <m:t>&gt;0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2</m:t>
                            </m:r>
                          </m:sub>
                        </m:sSub>
                      </m:sub>
                    </m:sSub>
                    <m:r>
                      <a:rPr lang="en-US" sz="2000" i="1">
                        <a:latin typeface="Cambria Math" panose="02040503050406030204" pitchFamily="18" charset="0"/>
                      </a:rPr>
                      <m:t>&gt;0</m:t>
                    </m:r>
                  </m:oMath>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122905" y="5023680"/>
                <a:ext cx="5031873" cy="426527"/>
              </a:xfrm>
              <a:prstGeom prst="rect">
                <a:avLst/>
              </a:prstGeom>
              <a:blipFill rotWithShape="0">
                <a:blip r:embed="rId4"/>
                <a:stretch>
                  <a:fillRect t="-7143"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78681" y="5390964"/>
                <a:ext cx="135505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𝑗</m:t>
                          </m:r>
                        </m:sub>
                      </m:sSub>
                      <m:r>
                        <a:rPr lang="en-US" sz="2000" i="1">
                          <a:latin typeface="Cambria Math" panose="02040503050406030204" pitchFamily="18" charset="0"/>
                        </a:rPr>
                        <m:t>&gt;0}</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278681" y="5390964"/>
                <a:ext cx="1355051" cy="424796"/>
              </a:xfrm>
              <a:prstGeom prst="rect">
                <a:avLst/>
              </a:prstGeom>
              <a:blipFill rotWithShape="0">
                <a:blip r:embed="rId5"/>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50847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In Rock-Paper-Scissors, if </a:t>
                </a:r>
                <a14:m>
                  <m:oMath xmlns:m="http://schemas.openxmlformats.org/officeDocument/2006/math">
                    <m:sSub>
                      <m:sSubPr>
                        <m:ctrlPr>
                          <a:rPr lang="en-US" altLang="zh-CN" i="1" dirty="0">
                            <a:latin typeface="Cambria Math" panose="02040503050406030204" pitchFamily="18" charset="0"/>
                          </a:rPr>
                        </m:ctrlPr>
                      </m:sSubPr>
                      <m:e>
                        <m:r>
                          <m:rPr>
                            <m:sty m:val="p"/>
                          </m:rPr>
                          <a:rPr lang="en-US" altLang="zh-CN" i="1" dirty="0">
                            <a:latin typeface="Cambria Math" panose="02040503050406030204" pitchFamily="18" charset="0"/>
                          </a:rPr>
                          <m:t>s</m:t>
                        </m:r>
                      </m:e>
                      <m:sub>
                        <m:r>
                          <a:rPr lang="en-US" altLang="zh-CN" i="1" dirty="0">
                            <a:latin typeface="Cambria Math" panose="02040503050406030204" pitchFamily="18" charset="0"/>
                          </a:rPr>
                          <m:t>1</m:t>
                        </m:r>
                      </m:sub>
                    </m:sSub>
                    <m:r>
                      <a:rPr lang="en-US" altLang="zh-CN" i="1" dirty="0" smtClean="0">
                        <a:latin typeface="Cambria Math" panose="02040503050406030204" pitchFamily="18" charset="0"/>
                      </a:rPr>
                      <m:t>=</m:t>
                    </m:r>
                    <m:r>
                      <a:rPr lang="en-US" i="1">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0" dirty="0" smtClean="0">
                            <a:latin typeface="Cambria Math" panose="02040503050406030204" pitchFamily="18" charset="0"/>
                          </a:rPr>
                          <m:t>1</m:t>
                        </m:r>
                      </m:num>
                      <m:den>
                        <m:r>
                          <a:rPr lang="en-US" altLang="zh-CN" b="0" i="0" dirty="0" smtClean="0">
                            <a:latin typeface="Cambria Math" panose="02040503050406030204" pitchFamily="18" charset="0"/>
                          </a:rPr>
                          <m:t>3</m:t>
                        </m:r>
                      </m:den>
                    </m:f>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0" dirty="0" smtClean="0">
                            <a:latin typeface="Cambria Math" panose="02040503050406030204" pitchFamily="18" charset="0"/>
                          </a:rPr>
                          <m:t>2</m:t>
                        </m:r>
                      </m:num>
                      <m:den>
                        <m:r>
                          <a:rPr lang="en-US" altLang="zh-CN" b="0" i="0" dirty="0" smtClean="0">
                            <a:latin typeface="Cambria Math" panose="02040503050406030204" pitchFamily="18" charset="0"/>
                          </a:rPr>
                          <m:t>3</m:t>
                        </m:r>
                      </m:den>
                    </m:f>
                    <m:r>
                      <a:rPr lang="en-US" altLang="zh-CN" b="0" i="0" dirty="0" smtClean="0">
                        <a:latin typeface="Cambria Math" panose="02040503050406030204" pitchFamily="18" charset="0"/>
                      </a:rPr>
                      <m:t>,0</m:t>
                    </m:r>
                    <m:r>
                      <a:rPr lang="en-US" i="1">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i="1">
                        <a:latin typeface="Cambria Math" panose="02040503050406030204" pitchFamily="18" charset="0"/>
                      </a:rPr>
                      <m:t>〈</m:t>
                    </m:r>
                    <m:r>
                      <a:rPr lang="en-US" b="0" i="1" dirty="0" smtClean="0">
                        <a:latin typeface="Cambria Math" panose="02040503050406030204" pitchFamily="18" charset="0"/>
                      </a:rPr>
                      <m:t>0,</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i="1">
                        <a:latin typeface="Cambria Math" panose="02040503050406030204" pitchFamily="18" charset="0"/>
                      </a:rPr>
                      <m:t>〉</m:t>
                    </m:r>
                  </m:oMath>
                </a14:m>
                <a:r>
                  <a:rPr lang="en-US" dirty="0"/>
                  <a:t>, what is </a:t>
                </a:r>
                <a14:m>
                  <m:oMath xmlns:m="http://schemas.openxmlformats.org/officeDocument/2006/math">
                    <m:r>
                      <a:rPr lang="en-US" b="0" i="1" smtClean="0">
                        <a:latin typeface="Cambria Math" panose="02040503050406030204" pitchFamily="18" charset="0"/>
                      </a:rPr>
                      <m:t>𝑢</m:t>
                    </m:r>
                  </m:oMath>
                </a14:m>
                <a:r>
                  <a:rPr lang="en-US" dirty="0"/>
                  <a:t>?</a:t>
                </a:r>
              </a:p>
              <a:p>
                <a:pPr lvl="1"/>
                <a:r>
                  <a:rPr lang="en-US" b="0" dirty="0"/>
                  <a:t>A: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=〈0,0〉</m:t>
                    </m:r>
                  </m:oMath>
                </a14:m>
                <a:endParaRPr lang="en-US" dirty="0"/>
              </a:p>
              <a:p>
                <a:pPr lvl="1"/>
                <a:r>
                  <a:rPr lang="en-US" dirty="0"/>
                  <a:t>B: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rPr>
                      <m:t>〉</m:t>
                    </m:r>
                  </m:oMath>
                </a14:m>
                <a:endParaRPr lang="en-US" dirty="0"/>
              </a:p>
              <a:p>
                <a:pPr lvl="1"/>
                <a:r>
                  <a:rPr lang="en-US" dirty="0"/>
                  <a:t>C: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oMath>
                </a14:m>
                <a:endParaRPr lang="en-US" dirty="0"/>
              </a:p>
              <a:p>
                <a:pPr lvl="1"/>
                <a:r>
                  <a:rPr lang="en-US" dirty="0"/>
                  <a:t>D: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oMath>
                </a14:m>
                <a:endParaRPr lang="en-US" dirty="0"/>
              </a:p>
              <a:p>
                <a:pPr lvl="1"/>
                <a:endParaRPr lang="en-US" dirty="0"/>
              </a:p>
              <a:p>
                <a:pPr lvl="1"/>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r="-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16</a:t>
            </a:fld>
            <a:endParaRPr lang="en-US" dirty="0"/>
          </a:p>
        </p:txBody>
      </p:sp>
      <p:graphicFrame>
        <p:nvGraphicFramePr>
          <p:cNvPr id="7" name="Table 6"/>
          <p:cNvGraphicFramePr>
            <a:graphicFrameLocks noGrp="1"/>
          </p:cNvGraphicFramePr>
          <p:nvPr>
            <p:extLst/>
          </p:nvPr>
        </p:nvGraphicFramePr>
        <p:xfrm>
          <a:off x="4992546" y="4199172"/>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Rock</a:t>
                      </a:r>
                    </a:p>
                  </a:txBody>
                  <a:tcPr/>
                </a:tc>
                <a:tc>
                  <a:txBody>
                    <a:bodyPr/>
                    <a:lstStyle/>
                    <a:p>
                      <a:pPr algn="ctr"/>
                      <a:r>
                        <a:rPr lang="en-US" sz="1400" dirty="0"/>
                        <a:t>Paper</a:t>
                      </a:r>
                    </a:p>
                  </a:txBody>
                  <a:tcPr/>
                </a:tc>
                <a:tc>
                  <a:txBody>
                    <a:bodyPr/>
                    <a:lstStyle/>
                    <a:p>
                      <a:pPr algn="ctr"/>
                      <a:r>
                        <a:rPr lang="en-US" sz="1400" dirty="0"/>
                        <a:t>Scissors</a:t>
                      </a:r>
                    </a:p>
                  </a:txBody>
                  <a:tcPr/>
                </a:tc>
                <a:extLst>
                  <a:ext uri="{0D108BD9-81ED-4DB2-BD59-A6C34878D82A}">
                    <a16:rowId xmlns="" xmlns:a16="http://schemas.microsoft.com/office/drawing/2014/main" val="10000"/>
                  </a:ext>
                </a:extLst>
              </a:tr>
              <a:tr h="285036">
                <a:tc>
                  <a:txBody>
                    <a:bodyPr/>
                    <a:lstStyle/>
                    <a:p>
                      <a:pPr algn="ctr"/>
                      <a:r>
                        <a:rPr lang="en-US" sz="1400" dirty="0"/>
                        <a:t>Rock</a:t>
                      </a:r>
                    </a:p>
                  </a:txBody>
                  <a:tcPr/>
                </a:tc>
                <a:tc>
                  <a:txBody>
                    <a:bodyPr/>
                    <a:lstStyle/>
                    <a:p>
                      <a:pPr algn="ctr"/>
                      <a:r>
                        <a:rPr lang="en-US" sz="1400" dirty="0"/>
                        <a:t>0,0</a:t>
                      </a:r>
                    </a:p>
                  </a:txBody>
                  <a:tcPr/>
                </a:tc>
                <a:tc>
                  <a:txBody>
                    <a:bodyPr/>
                    <a:lstStyle/>
                    <a:p>
                      <a:pPr algn="ctr"/>
                      <a:r>
                        <a:rPr lang="en-US" sz="1400" dirty="0"/>
                        <a:t>-1,1</a:t>
                      </a: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Paper</a:t>
                      </a:r>
                    </a:p>
                  </a:txBody>
                  <a:tcPr/>
                </a:tc>
                <a:tc>
                  <a:txBody>
                    <a:bodyPr/>
                    <a:lstStyle/>
                    <a:p>
                      <a:pPr algn="ctr"/>
                      <a:r>
                        <a:rPr lang="en-US" sz="1400" dirty="0"/>
                        <a:t>1,-1</a:t>
                      </a:r>
                    </a:p>
                  </a:txBody>
                  <a:tcPr/>
                </a:tc>
                <a:tc>
                  <a:txBody>
                    <a:bodyPr/>
                    <a:lstStyle/>
                    <a:p>
                      <a:pPr algn="ctr"/>
                      <a:r>
                        <a:rPr lang="en-US" sz="1400" dirty="0"/>
                        <a:t>0,0</a:t>
                      </a:r>
                    </a:p>
                  </a:txBody>
                  <a:tcPr/>
                </a:tc>
                <a:tc>
                  <a:txBody>
                    <a:bodyPr/>
                    <a:lstStyle/>
                    <a:p>
                      <a:pPr algn="ctr"/>
                      <a:r>
                        <a:rPr lang="en-US" sz="1400" dirty="0"/>
                        <a:t>-1,1</a:t>
                      </a:r>
                    </a:p>
                  </a:txBody>
                  <a:tcPr/>
                </a:tc>
                <a:extLst>
                  <a:ext uri="{0D108BD9-81ED-4DB2-BD59-A6C34878D82A}">
                    <a16:rowId xmlns="" xmlns:a16="http://schemas.microsoft.com/office/drawing/2014/main" val="10002"/>
                  </a:ext>
                </a:extLst>
              </a:tr>
              <a:tr h="285036">
                <a:tc>
                  <a:txBody>
                    <a:bodyPr/>
                    <a:lstStyle/>
                    <a:p>
                      <a:pPr algn="ctr"/>
                      <a:r>
                        <a:rPr lang="en-US" sz="1400" dirty="0"/>
                        <a:t>Scissor</a:t>
                      </a:r>
                    </a:p>
                  </a:txBody>
                  <a:tcPr/>
                </a:tc>
                <a:tc>
                  <a:txBody>
                    <a:bodyPr/>
                    <a:lstStyle/>
                    <a:p>
                      <a:pPr algn="ctr"/>
                      <a:r>
                        <a:rPr lang="en-US" sz="1400" dirty="0"/>
                        <a:t>-1,1</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6693062" y="3908378"/>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4401743" y="4597485"/>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246825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In Rock-Paper-Scissors, if </a:t>
                </a:r>
                <a14:m>
                  <m:oMath xmlns:m="http://schemas.openxmlformats.org/officeDocument/2006/math">
                    <m:sSub>
                      <m:sSubPr>
                        <m:ctrlPr>
                          <a:rPr lang="en-US" altLang="zh-CN" i="1" dirty="0">
                            <a:latin typeface="Cambria Math" panose="02040503050406030204" pitchFamily="18" charset="0"/>
                          </a:rPr>
                        </m:ctrlPr>
                      </m:sSubPr>
                      <m:e>
                        <m:r>
                          <m:rPr>
                            <m:sty m:val="p"/>
                          </m:rPr>
                          <a:rPr lang="en-US" altLang="zh-CN" i="1" dirty="0">
                            <a:latin typeface="Cambria Math" panose="02040503050406030204" pitchFamily="18" charset="0"/>
                          </a:rPr>
                          <m:t>s</m:t>
                        </m:r>
                      </m:e>
                      <m:sub>
                        <m:r>
                          <a:rPr lang="en-US" altLang="zh-CN" i="1" dirty="0">
                            <a:latin typeface="Cambria Math" panose="02040503050406030204" pitchFamily="18" charset="0"/>
                          </a:rPr>
                          <m:t>1</m:t>
                        </m:r>
                      </m:sub>
                    </m:sSub>
                    <m:r>
                      <a:rPr lang="en-US" altLang="zh-CN" i="1" dirty="0" smtClean="0">
                        <a:latin typeface="Cambria Math" panose="02040503050406030204" pitchFamily="18" charset="0"/>
                      </a:rPr>
                      <m:t>=</m:t>
                    </m:r>
                    <m:r>
                      <a:rPr lang="en-US" i="1">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0" dirty="0" smtClean="0">
                            <a:latin typeface="Cambria Math" panose="02040503050406030204" pitchFamily="18" charset="0"/>
                          </a:rPr>
                          <m:t>1</m:t>
                        </m:r>
                      </m:num>
                      <m:den>
                        <m:r>
                          <a:rPr lang="en-US" altLang="zh-CN" b="0" i="0" dirty="0" smtClean="0">
                            <a:latin typeface="Cambria Math" panose="02040503050406030204" pitchFamily="18" charset="0"/>
                          </a:rPr>
                          <m:t>3</m:t>
                        </m:r>
                      </m:den>
                    </m:f>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0" dirty="0" smtClean="0">
                            <a:latin typeface="Cambria Math" panose="02040503050406030204" pitchFamily="18" charset="0"/>
                          </a:rPr>
                          <m:t>2</m:t>
                        </m:r>
                      </m:num>
                      <m:den>
                        <m:r>
                          <a:rPr lang="en-US" altLang="zh-CN" b="0" i="0" dirty="0" smtClean="0">
                            <a:latin typeface="Cambria Math" panose="02040503050406030204" pitchFamily="18" charset="0"/>
                          </a:rPr>
                          <m:t>3</m:t>
                        </m:r>
                      </m:den>
                    </m:f>
                    <m:r>
                      <a:rPr lang="en-US" altLang="zh-CN" b="0" i="0" dirty="0" smtClean="0">
                        <a:latin typeface="Cambria Math" panose="02040503050406030204" pitchFamily="18" charset="0"/>
                      </a:rPr>
                      <m:t>,0</m:t>
                    </m:r>
                    <m:r>
                      <a:rPr lang="en-US" i="1">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i="1">
                        <a:latin typeface="Cambria Math" panose="02040503050406030204" pitchFamily="18" charset="0"/>
                      </a:rPr>
                      <m:t>〈</m:t>
                    </m:r>
                    <m:r>
                      <a:rPr lang="en-US" b="0" i="1" dirty="0" smtClean="0">
                        <a:latin typeface="Cambria Math" panose="02040503050406030204" pitchFamily="18" charset="0"/>
                      </a:rPr>
                      <m:t>0,</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i="1">
                        <a:latin typeface="Cambria Math" panose="02040503050406030204" pitchFamily="18" charset="0"/>
                      </a:rPr>
                      <m:t>〉</m:t>
                    </m:r>
                  </m:oMath>
                </a14:m>
                <a:r>
                  <a:rPr lang="en-US" dirty="0"/>
                  <a:t>, what is </a:t>
                </a:r>
                <a14:m>
                  <m:oMath xmlns:m="http://schemas.openxmlformats.org/officeDocument/2006/math">
                    <m:r>
                      <a:rPr lang="en-US" b="0" i="1" smtClean="0">
                        <a:latin typeface="Cambria Math" panose="02040503050406030204" pitchFamily="18" charset="0"/>
                      </a:rPr>
                      <m:t>𝑢</m:t>
                    </m:r>
                  </m:oMath>
                </a14:m>
                <a:r>
                  <a:rPr lang="en-US" dirty="0"/>
                  <a:t>?</a:t>
                </a:r>
              </a:p>
              <a:p>
                <a:pPr lvl="1"/>
                <a:r>
                  <a:rPr lang="en-US" b="0" dirty="0"/>
                  <a:t>A: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=〈0,0〉</m:t>
                    </m:r>
                  </m:oMath>
                </a14:m>
                <a:endParaRPr lang="en-US" dirty="0"/>
              </a:p>
              <a:p>
                <a:pPr lvl="1"/>
                <a:r>
                  <a:rPr lang="en-US" dirty="0"/>
                  <a:t>B: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rPr>
                      <m:t>〉</m:t>
                    </m:r>
                  </m:oMath>
                </a14:m>
                <a:endParaRPr lang="en-US" dirty="0"/>
              </a:p>
              <a:p>
                <a:pPr lvl="1"/>
                <a:r>
                  <a:rPr lang="en-US" dirty="0"/>
                  <a:t>C: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oMath>
                </a14:m>
                <a:endParaRPr lang="en-US" dirty="0"/>
              </a:p>
              <a:p>
                <a:pPr lvl="1"/>
                <a:r>
                  <a:rPr lang="en-US" dirty="0"/>
                  <a:t>D: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m:t>
                    </m:r>
                  </m:oMath>
                </a14:m>
                <a:endParaRPr lang="en-US" dirty="0"/>
              </a:p>
              <a:p>
                <a:pPr lvl="1"/>
                <a:endParaRPr lang="en-US" dirty="0"/>
              </a:p>
              <a:p>
                <a:pPr lvl="1"/>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r="-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17</a:t>
            </a:fld>
            <a:endParaRPr lang="en-US" dirty="0"/>
          </a:p>
        </p:txBody>
      </p:sp>
      <p:graphicFrame>
        <p:nvGraphicFramePr>
          <p:cNvPr id="7" name="Table 6"/>
          <p:cNvGraphicFramePr>
            <a:graphicFrameLocks noGrp="1"/>
          </p:cNvGraphicFramePr>
          <p:nvPr>
            <p:extLst/>
          </p:nvPr>
        </p:nvGraphicFramePr>
        <p:xfrm>
          <a:off x="4992546" y="4199172"/>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Rock</a:t>
                      </a:r>
                    </a:p>
                  </a:txBody>
                  <a:tcPr/>
                </a:tc>
                <a:tc>
                  <a:txBody>
                    <a:bodyPr/>
                    <a:lstStyle/>
                    <a:p>
                      <a:pPr algn="ctr"/>
                      <a:r>
                        <a:rPr lang="en-US" sz="1400" dirty="0"/>
                        <a:t>Paper</a:t>
                      </a:r>
                    </a:p>
                  </a:txBody>
                  <a:tcPr/>
                </a:tc>
                <a:tc>
                  <a:txBody>
                    <a:bodyPr/>
                    <a:lstStyle/>
                    <a:p>
                      <a:pPr algn="ctr"/>
                      <a:r>
                        <a:rPr lang="en-US" sz="1400" dirty="0"/>
                        <a:t>Scissors</a:t>
                      </a:r>
                    </a:p>
                  </a:txBody>
                  <a:tcPr/>
                </a:tc>
                <a:extLst>
                  <a:ext uri="{0D108BD9-81ED-4DB2-BD59-A6C34878D82A}">
                    <a16:rowId xmlns="" xmlns:a16="http://schemas.microsoft.com/office/drawing/2014/main" val="10000"/>
                  </a:ext>
                </a:extLst>
              </a:tr>
              <a:tr h="285036">
                <a:tc>
                  <a:txBody>
                    <a:bodyPr/>
                    <a:lstStyle/>
                    <a:p>
                      <a:pPr algn="ctr"/>
                      <a:r>
                        <a:rPr lang="en-US" sz="1400" dirty="0"/>
                        <a:t>Rock</a:t>
                      </a:r>
                    </a:p>
                  </a:txBody>
                  <a:tcPr/>
                </a:tc>
                <a:tc>
                  <a:txBody>
                    <a:bodyPr/>
                    <a:lstStyle/>
                    <a:p>
                      <a:pPr algn="ctr"/>
                      <a:r>
                        <a:rPr lang="en-US" sz="1400" dirty="0"/>
                        <a:t>0,0</a:t>
                      </a:r>
                    </a:p>
                  </a:txBody>
                  <a:tcPr/>
                </a:tc>
                <a:tc>
                  <a:txBody>
                    <a:bodyPr/>
                    <a:lstStyle/>
                    <a:p>
                      <a:pPr algn="ctr"/>
                      <a:r>
                        <a:rPr lang="en-US" sz="1400" dirty="0"/>
                        <a:t>-1,1</a:t>
                      </a: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Paper</a:t>
                      </a:r>
                    </a:p>
                  </a:txBody>
                  <a:tcPr/>
                </a:tc>
                <a:tc>
                  <a:txBody>
                    <a:bodyPr/>
                    <a:lstStyle/>
                    <a:p>
                      <a:pPr algn="ctr"/>
                      <a:r>
                        <a:rPr lang="en-US" sz="1400" dirty="0"/>
                        <a:t>1,-1</a:t>
                      </a:r>
                    </a:p>
                  </a:txBody>
                  <a:tcPr/>
                </a:tc>
                <a:tc>
                  <a:txBody>
                    <a:bodyPr/>
                    <a:lstStyle/>
                    <a:p>
                      <a:pPr algn="ctr"/>
                      <a:r>
                        <a:rPr lang="en-US" sz="1400" dirty="0"/>
                        <a:t>0,0</a:t>
                      </a:r>
                    </a:p>
                  </a:txBody>
                  <a:tcPr/>
                </a:tc>
                <a:tc>
                  <a:txBody>
                    <a:bodyPr/>
                    <a:lstStyle/>
                    <a:p>
                      <a:pPr algn="ctr"/>
                      <a:r>
                        <a:rPr lang="en-US" sz="1400" dirty="0"/>
                        <a:t>-1,1</a:t>
                      </a:r>
                    </a:p>
                  </a:txBody>
                  <a:tcPr/>
                </a:tc>
                <a:extLst>
                  <a:ext uri="{0D108BD9-81ED-4DB2-BD59-A6C34878D82A}">
                    <a16:rowId xmlns="" xmlns:a16="http://schemas.microsoft.com/office/drawing/2014/main" val="10002"/>
                  </a:ext>
                </a:extLst>
              </a:tr>
              <a:tr h="285036">
                <a:tc>
                  <a:txBody>
                    <a:bodyPr/>
                    <a:lstStyle/>
                    <a:p>
                      <a:pPr algn="ctr"/>
                      <a:r>
                        <a:rPr lang="en-US" sz="1400" dirty="0"/>
                        <a:t>Scissor</a:t>
                      </a:r>
                    </a:p>
                  </a:txBody>
                  <a:tcPr/>
                </a:tc>
                <a:tc>
                  <a:txBody>
                    <a:bodyPr/>
                    <a:lstStyle/>
                    <a:p>
                      <a:pPr algn="ctr"/>
                      <a:r>
                        <a:rPr lang="en-US" sz="1400" dirty="0"/>
                        <a:t>-1,1</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6693062" y="3908378"/>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4401743" y="4597485"/>
            <a:ext cx="752286" cy="307777"/>
          </a:xfrm>
          <a:prstGeom prst="rect">
            <a:avLst/>
          </a:prstGeom>
          <a:noFill/>
        </p:spPr>
        <p:txBody>
          <a:bodyPr wrap="square" rtlCol="0">
            <a:spAutoFit/>
          </a:bodyPr>
          <a:lstStyle/>
          <a:p>
            <a:r>
              <a:rPr lang="en-US" sz="1400" dirty="0"/>
              <a:t>Player 1</a:t>
            </a:r>
          </a:p>
        </p:txBody>
      </p:sp>
      <mc:AlternateContent xmlns:mc="http://schemas.openxmlformats.org/markup-compatibility/2006" xmlns:a14="http://schemas.microsoft.com/office/drawing/2010/main">
        <mc:Choice Requires="a14">
          <p:sp>
            <p:nvSpPr>
              <p:cNvPr id="10" name="TextBox 9"/>
              <p:cNvSpPr txBox="1"/>
              <p:nvPr/>
            </p:nvSpPr>
            <p:spPr>
              <a:xfrm>
                <a:off x="3288632" y="2054996"/>
                <a:ext cx="5331326" cy="1480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e>
                      </m:d>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e>
                      </m:d>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2</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b="0" i="1" smtClean="0">
                              <a:latin typeface="Cambria Math" panose="02040503050406030204" pitchFamily="18" charset="0"/>
                            </a:rPr>
                            <m:t>0</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2</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b="0" i="1" smtClean="0">
                              <a:latin typeface="Cambria Math" panose="02040503050406030204" pitchFamily="18" charset="0"/>
                            </a:rPr>
                            <m:t>−</m:t>
                          </m:r>
                          <m:r>
                            <a:rPr lang="en-US" sz="1600" i="1">
                              <a:latin typeface="Cambria Math" panose="02040503050406030204" pitchFamily="18" charset="0"/>
                            </a:rPr>
                            <m:t>1</m:t>
                          </m:r>
                        </m:e>
                      </m:d>
                    </m:oMath>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𝑢</m:t>
                          </m:r>
                        </m:e>
                        <m:sub>
                          <m:r>
                            <a:rPr lang="en-US" sz="1600" b="0" i="1" smtClean="0">
                              <a:latin typeface="Cambria Math" panose="02040503050406030204" pitchFamily="18" charset="0"/>
                            </a:rPr>
                            <m:t>2</m:t>
                          </m:r>
                        </m:sub>
                      </m:sSub>
                      <m:r>
                        <a:rPr lang="en-US" sz="1600" i="1">
                          <a:latin typeface="Cambria Math" panose="02040503050406030204" pitchFamily="18" charset="0"/>
                        </a:rPr>
                        <m:t>=</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1</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88632" y="2054996"/>
                <a:ext cx="5331326" cy="148021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748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d>
                  </m:oMath>
                </a14:m>
                <a:r>
                  <a:rPr lang="en-US" dirty="0"/>
                  <a:t>. Action profile can be denoted as </a:t>
                </a:r>
                <a14:m>
                  <m:oMath xmlns:m="http://schemas.openxmlformats.org/officeDocument/2006/math">
                    <m:r>
                      <a:rPr lang="en-US" b="1" i="0" smtClean="0">
                        <a:latin typeface="Cambria Math" panose="02040503050406030204" pitchFamily="18" charset="0"/>
                      </a:rPr>
                      <m:t>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oMath>
                </a14:m>
                <a:endParaRPr lang="en-US" b="0" dirty="0"/>
              </a:p>
              <a:p>
                <a:r>
                  <a:rPr lang="en-US" dirty="0"/>
                  <a:t>Similarly, define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a:t>
                </a:r>
              </a:p>
              <a:p>
                <a:endParaRPr lang="en-US" dirty="0"/>
              </a:p>
              <a:p>
                <a:r>
                  <a:rPr lang="en-US" dirty="0"/>
                  <a:t>Best Response: Set of actions or strategies leading to highest expected utility given the strategies or actions of other players</a:t>
                </a:r>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𝐵𝑅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t>
                </a:r>
                <a:r>
                  <a:rPr lang="en-US" dirty="0" smtClean="0"/>
                  <a:t>iff</a:t>
                </a:r>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𝑠</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𝐵𝑅</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oMath>
                </a14:m>
                <a:r>
                  <a:rPr lang="en-US" dirty="0"/>
                  <a:t> </a:t>
                </a:r>
                <a:r>
                  <a:rPr lang="en-US" dirty="0" smtClean="0"/>
                  <a:t>iff</a:t>
                </a:r>
                <a:endParaRPr lang="en-US" dirty="0"/>
              </a:p>
              <a:p>
                <a:pPr lvl="1"/>
                <a:endParaRPr lang="en-US" dirty="0"/>
              </a:p>
              <a:p>
                <a:r>
                  <a:rPr lang="en-US" dirty="0"/>
                  <a:t>Theorem (Nash 1951): A mixed strategy is BR iff all actions in the support are BR</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𝐵𝑅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t>
                </a:r>
                <a:r>
                  <a:rPr lang="en-US" dirty="0" smtClean="0"/>
                  <a:t>iff</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271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18</a:t>
            </a:fld>
            <a:endParaRPr lang="en-US" dirty="0"/>
          </a:p>
        </p:txBody>
      </p:sp>
    </p:spTree>
    <p:extLst>
      <p:ext uri="{BB962C8B-B14F-4D97-AF65-F5344CB8AC3E}">
        <p14:creationId xmlns:p14="http://schemas.microsoft.com/office/powerpoint/2010/main" val="22209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d>
                  </m:oMath>
                </a14:m>
                <a:r>
                  <a:rPr lang="en-US" dirty="0"/>
                  <a:t>. Action profile can be denoted as </a:t>
                </a:r>
                <a14:m>
                  <m:oMath xmlns:m="http://schemas.openxmlformats.org/officeDocument/2006/math">
                    <m:r>
                      <a:rPr lang="en-US" b="1" i="0" smtClean="0">
                        <a:latin typeface="Cambria Math" panose="02040503050406030204" pitchFamily="18" charset="0"/>
                      </a:rPr>
                      <m:t>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oMath>
                </a14:m>
                <a:endParaRPr lang="en-US" b="0" dirty="0"/>
              </a:p>
              <a:p>
                <a:r>
                  <a:rPr lang="en-US" dirty="0"/>
                  <a:t>Similarly, define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a:t>
                </a:r>
              </a:p>
              <a:p>
                <a:endParaRPr lang="en-US" dirty="0"/>
              </a:p>
              <a:p>
                <a:r>
                  <a:rPr lang="en-US" dirty="0"/>
                  <a:t>Best Response: Set of actions or strategies leading to highest expected utility given the strategies or actions of other players</a:t>
                </a:r>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𝐵𝑅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t>
                </a:r>
                <a:r>
                  <a:rPr lang="en-US" dirty="0" smtClean="0"/>
                  <a:t>iff</a:t>
                </a:r>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𝑠</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𝐵𝑅</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oMath>
                </a14:m>
                <a:r>
                  <a:rPr lang="en-US" dirty="0"/>
                  <a:t> </a:t>
                </a:r>
                <a:r>
                  <a:rPr lang="en-US" dirty="0" smtClean="0"/>
                  <a:t>iff</a:t>
                </a:r>
                <a:endParaRPr lang="en-US" dirty="0"/>
              </a:p>
              <a:p>
                <a:pPr lvl="1"/>
                <a:endParaRPr lang="en-US" dirty="0"/>
              </a:p>
              <a:p>
                <a:r>
                  <a:rPr lang="en-US" dirty="0"/>
                  <a:t>Theorem (Nash 1951): A mixed strategy is BR iff all actions in the support are BR</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𝐵𝑅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t>
                </a:r>
                <a:r>
                  <a:rPr lang="en-US" dirty="0" smtClean="0"/>
                  <a:t>iff</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271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19</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3030665" y="3688080"/>
                <a:ext cx="3467681" cy="369588"/>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m:t>
                            </m:r>
                            <m:r>
                              <a:rPr lang="en-US" i="1">
                                <a:latin typeface="Cambria Math" panose="02040503050406030204" pitchFamily="18" charset="0"/>
                              </a:rPr>
                              <m:t>𝑖</m:t>
                            </m:r>
                          </m:sub>
                        </m:sSub>
                      </m:e>
                    </m:d>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030665" y="3688080"/>
                <a:ext cx="3467681" cy="369588"/>
              </a:xfrm>
              <a:prstGeom prst="rect">
                <a:avLst/>
              </a:prstGeom>
              <a:blipFill rotWithShape="0">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58748" y="4057668"/>
                <a:ext cx="3312061" cy="369588"/>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958748" y="4057668"/>
                <a:ext cx="3312061" cy="369588"/>
              </a:xfrm>
              <a:prstGeom prst="rect">
                <a:avLst/>
              </a:prstGeom>
              <a:blipFill rotWithShape="0">
                <a:blip r:embed="rId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885633" y="5410018"/>
                <a:ext cx="2996461"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e>
                    </m:d>
                    <m:r>
                      <a:rPr lang="en-US" i="1">
                        <a:latin typeface="Cambria Math" panose="02040503050406030204" pitchFamily="18" charset="0"/>
                      </a:rPr>
                      <m:t>&gt;0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𝐵𝑅</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oMath>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885633" y="5410018"/>
                <a:ext cx="2996461" cy="369332"/>
              </a:xfrm>
              <a:prstGeom prst="rect">
                <a:avLst/>
              </a:prstGeom>
              <a:blipFill rotWithShape="0">
                <a:blip r:embed="rId5"/>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80517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Recap: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oMath>
                </a14:m>
                <a:r>
                  <a:rPr lang="en-US" dirty="0"/>
                  <a:t> Pruning</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pic>
        <p:nvPicPr>
          <p:cNvPr id="7" name="Content Placeholder 6"/>
          <p:cNvPicPr>
            <a:picLocks noGrp="1" noChangeAspect="1"/>
          </p:cNvPicPr>
          <p:nvPr>
            <p:ph sz="quarter" idx="1"/>
          </p:nvPr>
        </p:nvPicPr>
        <p:blipFill>
          <a:blip r:embed="rId3"/>
          <a:stretch>
            <a:fillRect/>
          </a:stretch>
        </p:blipFill>
        <p:spPr>
          <a:xfrm>
            <a:off x="1889302" y="1142200"/>
            <a:ext cx="4935421" cy="5096554"/>
          </a:xfrm>
          <a:prstGeom prst="rect">
            <a:avLst/>
          </a:prstGeom>
        </p:spPr>
      </p:pic>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a:t>
            </a:fld>
            <a:endParaRPr lang="en-US" dirty="0"/>
          </a:p>
        </p:txBody>
      </p:sp>
    </p:spTree>
    <p:extLst>
      <p:ext uri="{BB962C8B-B14F-4D97-AF65-F5344CB8AC3E}">
        <p14:creationId xmlns:p14="http://schemas.microsoft.com/office/powerpoint/2010/main" val="380124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Optimality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An outcome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r>
                      <a:rPr lang="en-US" b="1">
                        <a:latin typeface="Cambria Math" panose="02040503050406030204" pitchFamily="18" charset="0"/>
                      </a:rPr>
                      <m:t>𝐬</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m:t>
                        </m:r>
                        <m:r>
                          <a:rPr lang="en-US" b="1">
                            <a:latin typeface="Cambria Math" panose="02040503050406030204" pitchFamily="18" charset="0"/>
                          </a:rPr>
                          <m:t>𝐬</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r>
                          <a:rPr lang="en-US" i="1">
                            <a:latin typeface="Cambria Math" panose="02040503050406030204" pitchFamily="18" charset="0"/>
                          </a:rPr>
                          <m:t>(</m:t>
                        </m:r>
                        <m:r>
                          <a:rPr lang="en-US" b="1">
                            <a:latin typeface="Cambria Math" panose="02040503050406030204" pitchFamily="18" charset="0"/>
                          </a:rPr>
                          <m:t>𝐬</m:t>
                        </m:r>
                        <m:r>
                          <a:rPr lang="en-US" i="1">
                            <a:latin typeface="Cambria Math" panose="02040503050406030204" pitchFamily="18" charset="0"/>
                          </a:rPr>
                          <m:t>)</m:t>
                        </m:r>
                      </m:e>
                    </m:d>
                  </m:oMath>
                </a14:m>
                <a:r>
                  <a:rPr lang="en-US" dirty="0"/>
                  <a:t> is Pareto optimal if there is no other outcome that all players would prefer, i.e., each player gets higher utility</a:t>
                </a:r>
              </a:p>
              <a:p>
                <a:r>
                  <a:rPr lang="en-US" dirty="0"/>
                  <a:t>An outcome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r>
                      <a:rPr lang="en-US" b="1">
                        <a:latin typeface="Cambria Math" panose="02040503050406030204" pitchFamily="18" charset="0"/>
                      </a:rPr>
                      <m:t>𝐬</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m:t>
                        </m:r>
                        <m:r>
                          <a:rPr lang="en-US" b="1">
                            <a:latin typeface="Cambria Math" panose="02040503050406030204" pitchFamily="18" charset="0"/>
                          </a:rPr>
                          <m:t>𝐬</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r>
                          <a:rPr lang="en-US" i="1">
                            <a:latin typeface="Cambria Math" panose="02040503050406030204" pitchFamily="18" charset="0"/>
                          </a:rPr>
                          <m:t>(</m:t>
                        </m:r>
                        <m:r>
                          <a:rPr lang="en-US" b="1">
                            <a:latin typeface="Cambria Math" panose="02040503050406030204" pitchFamily="18" charset="0"/>
                          </a:rPr>
                          <m:t>𝐬</m:t>
                        </m:r>
                        <m:r>
                          <a:rPr lang="en-US" i="1">
                            <a:latin typeface="Cambria Math" panose="02040503050406030204" pitchFamily="18" charset="0"/>
                          </a:rPr>
                          <m:t>)</m:t>
                        </m:r>
                      </m:e>
                    </m:d>
                  </m:oMath>
                </a14:m>
                <a:r>
                  <a:rPr lang="en-US" dirty="0"/>
                  <a:t> is Pareto dominated by another outcome if all the players would prefer the other </a:t>
                </a:r>
                <a:r>
                  <a:rPr lang="en-US" dirty="0" smtClean="0"/>
                  <a:t>outcome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20</a:t>
            </a:fld>
            <a:endParaRPr lang="en-US" dirty="0"/>
          </a:p>
        </p:txBody>
      </p:sp>
    </p:spTree>
    <p:extLst>
      <p:ext uri="{BB962C8B-B14F-4D97-AF65-F5344CB8AC3E}">
        <p14:creationId xmlns:p14="http://schemas.microsoft.com/office/powerpoint/2010/main" val="151190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lnSpcReduction="10000"/>
          </a:bodyPr>
          <a:lstStyle/>
          <a:p>
            <a:r>
              <a:rPr lang="en-US" dirty="0" smtClean="0"/>
              <a:t>Overview</a:t>
            </a:r>
          </a:p>
          <a:p>
            <a:pPr lvl="1"/>
            <a:r>
              <a:rPr lang="en-US" dirty="0" smtClean="0"/>
              <a:t>Notations</a:t>
            </a:r>
          </a:p>
          <a:p>
            <a:pPr lvl="1"/>
            <a:r>
              <a:rPr lang="en-US" dirty="0" smtClean="0"/>
              <a:t>Basic Concepts</a:t>
            </a:r>
          </a:p>
          <a:p>
            <a:endParaRPr lang="en-US" dirty="0" smtClean="0"/>
          </a:p>
          <a:p>
            <a:r>
              <a:rPr lang="en-US" dirty="0" smtClean="0">
                <a:solidFill>
                  <a:srgbClr val="0070C0"/>
                </a:solidFill>
              </a:rPr>
              <a:t>Solution Concepts</a:t>
            </a:r>
          </a:p>
          <a:p>
            <a:pPr lvl="1"/>
            <a:r>
              <a:rPr lang="en-US" dirty="0" smtClean="0"/>
              <a:t>Dominant </a:t>
            </a:r>
            <a:r>
              <a:rPr lang="en-US" dirty="0"/>
              <a:t>Strategy</a:t>
            </a:r>
          </a:p>
          <a:p>
            <a:pPr lvl="1"/>
            <a:r>
              <a:rPr lang="en-US" dirty="0"/>
              <a:t>Nash Equilibrium (NE)</a:t>
            </a:r>
          </a:p>
          <a:p>
            <a:pPr lvl="1"/>
            <a:r>
              <a:rPr lang="en-US" dirty="0" smtClean="0"/>
              <a:t>Maximin Strategy</a:t>
            </a:r>
            <a:endParaRPr lang="en-US" dirty="0"/>
          </a:p>
          <a:p>
            <a:pPr lvl="1"/>
            <a:r>
              <a:rPr lang="en-US" dirty="0" smtClean="0"/>
              <a:t>Minimax Strategy</a:t>
            </a:r>
          </a:p>
          <a:p>
            <a:endParaRPr lang="en-US" dirty="0">
              <a:solidFill>
                <a:srgbClr val="0070C0"/>
              </a:solidFill>
            </a:endParaRPr>
          </a:p>
          <a:p>
            <a:r>
              <a:rPr lang="en-US" dirty="0"/>
              <a:t>Minimax </a:t>
            </a:r>
            <a:r>
              <a:rPr lang="en-US" dirty="0" smtClean="0"/>
              <a:t>Theorem</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21</a:t>
            </a:fld>
            <a:endParaRPr lang="en-US" dirty="0"/>
          </a:p>
        </p:txBody>
      </p:sp>
    </p:spTree>
    <p:extLst>
      <p:ext uri="{BB962C8B-B14F-4D97-AF65-F5344CB8AC3E}">
        <p14:creationId xmlns:p14="http://schemas.microsoft.com/office/powerpoint/2010/main" val="62407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Normal-Form Games</a:t>
            </a:r>
          </a:p>
        </p:txBody>
      </p:sp>
      <p:sp>
        <p:nvSpPr>
          <p:cNvPr id="3" name="Content Placeholder 2"/>
          <p:cNvSpPr>
            <a:spLocks noGrp="1"/>
          </p:cNvSpPr>
          <p:nvPr>
            <p:ph sz="quarter" idx="1"/>
          </p:nvPr>
        </p:nvSpPr>
        <p:spPr/>
        <p:txBody>
          <a:bodyPr/>
          <a:lstStyle/>
          <a:p>
            <a:r>
              <a:rPr lang="en-US" dirty="0"/>
              <a:t>In normal-form games, how should one player play and what should we expect all the players to play?</a:t>
            </a:r>
          </a:p>
          <a:p>
            <a:pPr lvl="1"/>
            <a:r>
              <a:rPr lang="en-US" dirty="0"/>
              <a:t>Dominant strategy and dominant strategy equilibrium / solution</a:t>
            </a:r>
          </a:p>
          <a:p>
            <a:pPr lvl="1"/>
            <a:r>
              <a:rPr lang="en-US" dirty="0"/>
              <a:t>Nash Equilibrium</a:t>
            </a:r>
          </a:p>
          <a:p>
            <a:pPr lvl="1"/>
            <a:r>
              <a:rPr lang="en-US" dirty="0"/>
              <a:t>Minimax strategy</a:t>
            </a:r>
          </a:p>
          <a:p>
            <a:pPr lvl="1"/>
            <a:r>
              <a:rPr lang="en-US" dirty="0"/>
              <a:t>Maximin </a:t>
            </a:r>
            <a:r>
              <a:rPr lang="en-US" dirty="0" smtClean="0"/>
              <a:t>strategy</a:t>
            </a:r>
          </a:p>
          <a:p>
            <a:pPr lvl="1"/>
            <a:r>
              <a:rPr lang="en-US" dirty="0"/>
              <a:t>Correlated </a:t>
            </a:r>
            <a:r>
              <a:rPr lang="en-US" dirty="0" smtClean="0"/>
              <a:t>Equilibrium</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22</a:t>
            </a:fld>
            <a:endParaRPr lang="en-US" dirty="0"/>
          </a:p>
        </p:txBody>
      </p:sp>
    </p:spTree>
    <p:extLst>
      <p:ext uri="{BB962C8B-B14F-4D97-AF65-F5344CB8AC3E}">
        <p14:creationId xmlns:p14="http://schemas.microsoft.com/office/powerpoint/2010/main" val="414458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p:sp>
        <p:nvSpPr>
          <p:cNvPr id="3" name="Content Placeholder 2"/>
          <p:cNvSpPr>
            <a:spLocks noGrp="1"/>
          </p:cNvSpPr>
          <p:nvPr>
            <p:ph sz="quarter" idx="1"/>
          </p:nvPr>
        </p:nvSpPr>
        <p:spPr/>
        <p:txBody>
          <a:bodyPr/>
          <a:lstStyle/>
          <a:p>
            <a:r>
              <a:rPr lang="en-US" dirty="0"/>
              <a:t>Dominant Strategy</a:t>
            </a:r>
          </a:p>
          <a:p>
            <a:pPr lvl="1"/>
            <a:r>
              <a:rPr lang="en-US" dirty="0"/>
              <a:t>One strategy is always better/never worse/never worse and sometimes better than any other strategy</a:t>
            </a:r>
          </a:p>
          <a:p>
            <a:pPr lvl="1"/>
            <a:r>
              <a:rPr lang="en-US" dirty="0"/>
              <a:t>Focus on single player’s strategy</a:t>
            </a:r>
          </a:p>
          <a:p>
            <a:pPr lvl="1"/>
            <a:r>
              <a:rPr lang="en-US" dirty="0"/>
              <a:t>Not always exist</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23</a:t>
            </a:fld>
            <a:endParaRPr lang="en-US" dirty="0"/>
          </a:p>
        </p:txBody>
      </p:sp>
      <p:graphicFrame>
        <p:nvGraphicFramePr>
          <p:cNvPr id="7" name="Table 6"/>
          <p:cNvGraphicFramePr>
            <a:graphicFrameLocks noGrp="1"/>
          </p:cNvGraphicFramePr>
          <p:nvPr>
            <p:extLst/>
          </p:nvPr>
        </p:nvGraphicFramePr>
        <p:xfrm>
          <a:off x="5868363" y="78676"/>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solidFill>
                          <a:srgbClr val="C00000"/>
                        </a:solidFill>
                      </a:endParaRPr>
                    </a:p>
                  </a:txBody>
                  <a:tcPr/>
                </a:tc>
                <a:tc>
                  <a:txBody>
                    <a:bodyPr/>
                    <a:lstStyle/>
                    <a:p>
                      <a:pPr algn="ctr"/>
                      <a:r>
                        <a:rPr lang="en-US" sz="1400" dirty="0">
                          <a:solidFill>
                            <a:srgbClr val="C00000"/>
                          </a:solidFill>
                        </a:rPr>
                        <a:t>Cooperate</a:t>
                      </a:r>
                    </a:p>
                  </a:txBody>
                  <a:tcPr/>
                </a:tc>
                <a:tc>
                  <a:txBody>
                    <a:bodyPr/>
                    <a:lstStyle/>
                    <a:p>
                      <a:pPr algn="ctr"/>
                      <a:r>
                        <a:rPr lang="en-US" sz="1400" dirty="0">
                          <a:solidFill>
                            <a:srgbClr val="C00000"/>
                          </a:solidFill>
                        </a:rPr>
                        <a:t>Defect</a:t>
                      </a:r>
                    </a:p>
                  </a:txBody>
                  <a:tcPr/>
                </a:tc>
                <a:extLst>
                  <a:ext uri="{0D108BD9-81ED-4DB2-BD59-A6C34878D82A}">
                    <a16:rowId xmlns="" xmlns:a16="http://schemas.microsoft.com/office/drawing/2014/main" val="10000"/>
                  </a:ext>
                </a:extLst>
              </a:tr>
              <a:tr h="285036">
                <a:tc>
                  <a:txBody>
                    <a:bodyPr/>
                    <a:lstStyle/>
                    <a:p>
                      <a:pPr algn="ctr"/>
                      <a:r>
                        <a:rPr lang="en-US" sz="1400" dirty="0">
                          <a:solidFill>
                            <a:srgbClr val="C00000"/>
                          </a:solidFill>
                        </a:rPr>
                        <a:t>Cooperate</a:t>
                      </a:r>
                    </a:p>
                  </a:txBody>
                  <a:tcPr/>
                </a:tc>
                <a:tc>
                  <a:txBody>
                    <a:bodyPr/>
                    <a:lstStyle/>
                    <a:p>
                      <a:pPr algn="ctr"/>
                      <a:r>
                        <a:rPr lang="en-US" sz="1400" dirty="0">
                          <a:solidFill>
                            <a:srgbClr val="C00000"/>
                          </a:solidFill>
                        </a:rPr>
                        <a:t>-1,-1</a:t>
                      </a:r>
                    </a:p>
                  </a:txBody>
                  <a:tcPr/>
                </a:tc>
                <a:tc>
                  <a:txBody>
                    <a:bodyPr/>
                    <a:lstStyle/>
                    <a:p>
                      <a:pPr algn="ctr"/>
                      <a:r>
                        <a:rPr lang="en-US" sz="1400" dirty="0">
                          <a:solidFill>
                            <a:srgbClr val="C00000"/>
                          </a:solidFill>
                        </a:rPr>
                        <a:t>-3,0</a:t>
                      </a:r>
                    </a:p>
                  </a:txBody>
                  <a:tcPr/>
                </a:tc>
                <a:extLst>
                  <a:ext uri="{0D108BD9-81ED-4DB2-BD59-A6C34878D82A}">
                    <a16:rowId xmlns="" xmlns:a16="http://schemas.microsoft.com/office/drawing/2014/main" val="10001"/>
                  </a:ext>
                </a:extLst>
              </a:tr>
              <a:tr h="285036">
                <a:tc>
                  <a:txBody>
                    <a:bodyPr/>
                    <a:lstStyle/>
                    <a:p>
                      <a:pPr algn="ctr"/>
                      <a:r>
                        <a:rPr lang="en-US" sz="1400" dirty="0">
                          <a:solidFill>
                            <a:srgbClr val="C00000"/>
                          </a:solidFill>
                        </a:rPr>
                        <a:t>Defect</a:t>
                      </a:r>
                    </a:p>
                  </a:txBody>
                  <a:tcPr/>
                </a:tc>
                <a:tc>
                  <a:txBody>
                    <a:bodyPr/>
                    <a:lstStyle/>
                    <a:p>
                      <a:pPr algn="ctr"/>
                      <a:r>
                        <a:rPr lang="en-US" sz="1400" dirty="0">
                          <a:solidFill>
                            <a:srgbClr val="C00000"/>
                          </a:solidFill>
                        </a:rPr>
                        <a:t>0,-3</a:t>
                      </a:r>
                    </a:p>
                  </a:txBody>
                  <a:tcPr/>
                </a:tc>
                <a:tc>
                  <a:txBody>
                    <a:bodyPr/>
                    <a:lstStyle/>
                    <a:p>
                      <a:pPr algn="ctr"/>
                      <a:r>
                        <a:rPr lang="en-US" sz="1400" dirty="0">
                          <a:solidFill>
                            <a:srgbClr val="C00000"/>
                          </a:solidFill>
                        </a:rPr>
                        <a:t>-2,-2</a:t>
                      </a:r>
                    </a:p>
                  </a:txBody>
                  <a:tcPr/>
                </a:tc>
                <a:extLst>
                  <a:ext uri="{0D108BD9-81ED-4DB2-BD59-A6C34878D82A}">
                    <a16:rowId xmlns=""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8" name="Rectangle 7"/>
              <p:cNvSpPr/>
              <p:nvPr/>
            </p:nvSpPr>
            <p:spPr>
              <a:xfrm>
                <a:off x="874294" y="3494571"/>
                <a:ext cx="6628063" cy="923586"/>
              </a:xfrm>
              <a:prstGeom prst="rect">
                <a:avLst/>
              </a:prstGeom>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a:t>
                </a:r>
                <a:r>
                  <a:rPr lang="en-US" dirty="0">
                    <a:solidFill>
                      <a:srgbClr val="FF0000"/>
                    </a:solidFill>
                  </a:rPr>
                  <a:t>strictly</a:t>
                </a:r>
                <a:r>
                  <a:rPr lang="en-US" dirty="0"/>
                  <a:t> dominates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oMath>
                </a14:m>
                <a:r>
                  <a:rPr lang="en-US" dirty="0"/>
                  <a:t> </a:t>
                </a:r>
                <a:r>
                  <a:rPr lang="en-US" dirty="0" smtClean="0"/>
                  <a:t>if</a:t>
                </a:r>
                <a:endParaRPr lang="en-US" dirty="0"/>
              </a:p>
              <a:p>
                <a:endParaRPr lang="en-US" dirty="0"/>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74294" y="3494571"/>
                <a:ext cx="6628063" cy="923586"/>
              </a:xfrm>
              <a:prstGeom prst="rect">
                <a:avLst/>
              </a:prstGeom>
              <a:blipFill rotWithShape="0">
                <a:blip r:embed="rId2"/>
                <a:stretch>
                  <a:fillRect t="-3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74294" y="4137777"/>
                <a:ext cx="3041154" cy="369588"/>
              </a:xfrm>
              <a:prstGeom prst="rect">
                <a:avLst/>
              </a:prstGeom>
            </p:spPr>
            <p:txBody>
              <a:bodyPr wrap="none">
                <a:spAutoFit/>
              </a:bodyPr>
              <a:lstStyle/>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a:t>
                </a:r>
                <a:r>
                  <a:rPr lang="en-US" dirty="0">
                    <a:solidFill>
                      <a:srgbClr val="FF0000"/>
                    </a:solidFill>
                  </a:rPr>
                  <a:t>very weakly </a:t>
                </a:r>
                <a:r>
                  <a:rPr lang="en-US" dirty="0"/>
                  <a:t>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t> if </a:t>
                </a:r>
              </a:p>
            </p:txBody>
          </p:sp>
        </mc:Choice>
        <mc:Fallback xmlns="">
          <p:sp>
            <p:nvSpPr>
              <p:cNvPr id="11" name="Rectangle 10"/>
              <p:cNvSpPr>
                <a:spLocks noRot="1" noChangeAspect="1" noMove="1" noResize="1" noEditPoints="1" noAdjustHandles="1" noChangeArrowheads="1" noChangeShapeType="1" noTextEdit="1"/>
              </p:cNvSpPr>
              <p:nvPr/>
            </p:nvSpPr>
            <p:spPr>
              <a:xfrm>
                <a:off x="874294" y="4137777"/>
                <a:ext cx="3041154" cy="369588"/>
              </a:xfrm>
              <a:prstGeom prst="rect">
                <a:avLst/>
              </a:prstGeom>
              <a:blipFill rotWithShape="0">
                <a:blip r:embed="rId3"/>
                <a:stretch>
                  <a:fillRect t="-10000" r="-80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22025" y="4805635"/>
                <a:ext cx="2506712" cy="369588"/>
              </a:xfrm>
              <a:prstGeom prst="rect">
                <a:avLst/>
              </a:prstGeom>
            </p:spPr>
            <p:txBody>
              <a:bodyPr wrap="non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a:t>
                </a:r>
                <a:r>
                  <a:rPr lang="en-US" dirty="0">
                    <a:solidFill>
                      <a:srgbClr val="FF0000"/>
                    </a:solidFill>
                  </a:rPr>
                  <a:t>weakly</a:t>
                </a:r>
                <a:r>
                  <a:rPr lang="en-US" dirty="0"/>
                  <a:t> dominates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oMath>
                </a14:m>
                <a:r>
                  <a:rPr lang="en-US" dirty="0"/>
                  <a:t> if</a:t>
                </a:r>
              </a:p>
            </p:txBody>
          </p:sp>
        </mc:Choice>
        <mc:Fallback xmlns="">
          <p:sp>
            <p:nvSpPr>
              <p:cNvPr id="12" name="Rectangle 11"/>
              <p:cNvSpPr>
                <a:spLocks noRot="1" noChangeAspect="1" noMove="1" noResize="1" noEditPoints="1" noAdjustHandles="1" noChangeArrowheads="1" noChangeShapeType="1" noTextEdit="1"/>
              </p:cNvSpPr>
              <p:nvPr/>
            </p:nvSpPr>
            <p:spPr>
              <a:xfrm>
                <a:off x="822025" y="4805635"/>
                <a:ext cx="2506712" cy="369588"/>
              </a:xfrm>
              <a:prstGeom prst="rect">
                <a:avLst/>
              </a:prstGeom>
              <a:blipFill rotWithShape="0">
                <a:blip r:embed="rId4"/>
                <a:stretch>
                  <a:fillRect t="-8197" r="-121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46416" y="5760638"/>
                <a:ext cx="7851168" cy="369588"/>
              </a:xfrm>
              <a:prstGeom prst="rect">
                <a:avLst/>
              </a:prstGeom>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is a (strictly/very weakly/weakly) dominant </a:t>
                </a:r>
                <a:r>
                  <a:rPr lang="en-US" dirty="0" smtClean="0"/>
                  <a:t>strategy </a:t>
                </a:r>
                <a:r>
                  <a:rPr lang="en-US" dirty="0"/>
                  <a:t>if it dominates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r>
                      <a:rPr lang="en-US" i="1" dirty="0" smtClean="0">
                        <a:latin typeface="Cambria Math" panose="02040503050406030204" pitchFamily="18" charset="0"/>
                      </a:rPr>
                      <m:t>, ∀</m:t>
                    </m:r>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𝑖</m:t>
                        </m:r>
                      </m:sub>
                    </m:sSub>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46416" y="5760638"/>
                <a:ext cx="7851168" cy="369588"/>
              </a:xfrm>
              <a:prstGeom prst="rect">
                <a:avLst/>
              </a:prstGeom>
              <a:blipFill rotWithShape="0">
                <a:blip r:embed="rId5"/>
                <a:stretch>
                  <a:fillRect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78336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p:sp>
        <p:nvSpPr>
          <p:cNvPr id="3" name="Content Placeholder 2"/>
          <p:cNvSpPr>
            <a:spLocks noGrp="1"/>
          </p:cNvSpPr>
          <p:nvPr>
            <p:ph sz="quarter" idx="1"/>
          </p:nvPr>
        </p:nvSpPr>
        <p:spPr/>
        <p:txBody>
          <a:bodyPr/>
          <a:lstStyle/>
          <a:p>
            <a:r>
              <a:rPr lang="en-US" dirty="0"/>
              <a:t>Dominant Strategy</a:t>
            </a:r>
          </a:p>
          <a:p>
            <a:pPr lvl="1"/>
            <a:r>
              <a:rPr lang="en-US" dirty="0"/>
              <a:t>One strategy is always better/never worse/never worse and sometimes better than any other strategy</a:t>
            </a:r>
          </a:p>
          <a:p>
            <a:pPr lvl="1"/>
            <a:r>
              <a:rPr lang="en-US" dirty="0"/>
              <a:t>Focus on single player’s strategy</a:t>
            </a:r>
          </a:p>
          <a:p>
            <a:pPr lvl="1"/>
            <a:r>
              <a:rPr lang="en-US" dirty="0"/>
              <a:t>Not always exist</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97742974"/>
              </p:ext>
            </p:extLst>
          </p:nvPr>
        </p:nvGraphicFramePr>
        <p:xfrm>
          <a:off x="5868363" y="78676"/>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solidFill>
                          <a:srgbClr val="C00000"/>
                        </a:solidFill>
                      </a:endParaRPr>
                    </a:p>
                  </a:txBody>
                  <a:tcPr/>
                </a:tc>
                <a:tc>
                  <a:txBody>
                    <a:bodyPr/>
                    <a:lstStyle/>
                    <a:p>
                      <a:pPr algn="ctr"/>
                      <a:r>
                        <a:rPr lang="en-US" sz="1400" dirty="0">
                          <a:solidFill>
                            <a:srgbClr val="C00000"/>
                          </a:solidFill>
                        </a:rPr>
                        <a:t>Cooperate</a:t>
                      </a:r>
                    </a:p>
                  </a:txBody>
                  <a:tcPr/>
                </a:tc>
                <a:tc>
                  <a:txBody>
                    <a:bodyPr/>
                    <a:lstStyle/>
                    <a:p>
                      <a:pPr algn="ctr"/>
                      <a:r>
                        <a:rPr lang="en-US" sz="1400" dirty="0">
                          <a:solidFill>
                            <a:srgbClr val="C00000"/>
                          </a:solidFill>
                        </a:rPr>
                        <a:t>Defect</a:t>
                      </a:r>
                    </a:p>
                  </a:txBody>
                  <a:tcPr/>
                </a:tc>
                <a:extLst>
                  <a:ext uri="{0D108BD9-81ED-4DB2-BD59-A6C34878D82A}">
                    <a16:rowId xmlns="" xmlns:a16="http://schemas.microsoft.com/office/drawing/2014/main" val="10000"/>
                  </a:ext>
                </a:extLst>
              </a:tr>
              <a:tr h="285036">
                <a:tc>
                  <a:txBody>
                    <a:bodyPr/>
                    <a:lstStyle/>
                    <a:p>
                      <a:pPr algn="ctr"/>
                      <a:r>
                        <a:rPr lang="en-US" sz="1400" dirty="0">
                          <a:solidFill>
                            <a:srgbClr val="C00000"/>
                          </a:solidFill>
                        </a:rPr>
                        <a:t>Cooperate</a:t>
                      </a:r>
                    </a:p>
                  </a:txBody>
                  <a:tcPr/>
                </a:tc>
                <a:tc>
                  <a:txBody>
                    <a:bodyPr/>
                    <a:lstStyle/>
                    <a:p>
                      <a:pPr algn="ctr"/>
                      <a:r>
                        <a:rPr lang="en-US" sz="1400" dirty="0">
                          <a:solidFill>
                            <a:srgbClr val="C00000"/>
                          </a:solidFill>
                        </a:rPr>
                        <a:t>-1,-1</a:t>
                      </a:r>
                    </a:p>
                  </a:txBody>
                  <a:tcPr/>
                </a:tc>
                <a:tc>
                  <a:txBody>
                    <a:bodyPr/>
                    <a:lstStyle/>
                    <a:p>
                      <a:pPr algn="ctr"/>
                      <a:r>
                        <a:rPr lang="en-US" sz="1400" dirty="0">
                          <a:solidFill>
                            <a:srgbClr val="C00000"/>
                          </a:solidFill>
                        </a:rPr>
                        <a:t>-3,0</a:t>
                      </a:r>
                    </a:p>
                  </a:txBody>
                  <a:tcPr/>
                </a:tc>
                <a:extLst>
                  <a:ext uri="{0D108BD9-81ED-4DB2-BD59-A6C34878D82A}">
                    <a16:rowId xmlns="" xmlns:a16="http://schemas.microsoft.com/office/drawing/2014/main" val="10001"/>
                  </a:ext>
                </a:extLst>
              </a:tr>
              <a:tr h="285036">
                <a:tc>
                  <a:txBody>
                    <a:bodyPr/>
                    <a:lstStyle/>
                    <a:p>
                      <a:pPr algn="ctr"/>
                      <a:r>
                        <a:rPr lang="en-US" sz="1400" dirty="0">
                          <a:solidFill>
                            <a:srgbClr val="C00000"/>
                          </a:solidFill>
                        </a:rPr>
                        <a:t>Defect</a:t>
                      </a:r>
                    </a:p>
                  </a:txBody>
                  <a:tcPr/>
                </a:tc>
                <a:tc>
                  <a:txBody>
                    <a:bodyPr/>
                    <a:lstStyle/>
                    <a:p>
                      <a:pPr algn="ctr"/>
                      <a:r>
                        <a:rPr lang="en-US" sz="1400" dirty="0">
                          <a:solidFill>
                            <a:srgbClr val="C00000"/>
                          </a:solidFill>
                        </a:rPr>
                        <a:t>0,-3</a:t>
                      </a:r>
                    </a:p>
                  </a:txBody>
                  <a:tcPr/>
                </a:tc>
                <a:tc>
                  <a:txBody>
                    <a:bodyPr/>
                    <a:lstStyle/>
                    <a:p>
                      <a:pPr algn="ctr"/>
                      <a:r>
                        <a:rPr lang="en-US" sz="1400" dirty="0">
                          <a:solidFill>
                            <a:srgbClr val="C00000"/>
                          </a:solidFill>
                        </a:rPr>
                        <a:t>-2,-2</a:t>
                      </a:r>
                    </a:p>
                  </a:txBody>
                  <a:tcPr/>
                </a:tc>
                <a:extLst>
                  <a:ext uri="{0D108BD9-81ED-4DB2-BD59-A6C34878D82A}">
                    <a16:rowId xmlns=""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8" name="Rectangle 7"/>
              <p:cNvSpPr/>
              <p:nvPr/>
            </p:nvSpPr>
            <p:spPr>
              <a:xfrm>
                <a:off x="874294" y="3494571"/>
                <a:ext cx="6628063" cy="923586"/>
              </a:xfrm>
              <a:prstGeom prst="rect">
                <a:avLst/>
              </a:prstGeom>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a:t>
                </a:r>
                <a:r>
                  <a:rPr lang="en-US" dirty="0">
                    <a:solidFill>
                      <a:srgbClr val="FF0000"/>
                    </a:solidFill>
                  </a:rPr>
                  <a:t>strictly</a:t>
                </a:r>
                <a:r>
                  <a:rPr lang="en-US" dirty="0"/>
                  <a:t> dominates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oMath>
                </a14:m>
                <a:r>
                  <a:rPr lang="en-US" dirty="0"/>
                  <a:t> </a:t>
                </a:r>
                <a:r>
                  <a:rPr lang="en-US" dirty="0" smtClean="0"/>
                  <a:t>if</a:t>
                </a:r>
                <a:endParaRPr lang="en-US" dirty="0"/>
              </a:p>
              <a:p>
                <a:endParaRPr lang="en-US" dirty="0"/>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74294" y="3494571"/>
                <a:ext cx="6628063" cy="923586"/>
              </a:xfrm>
              <a:prstGeom prst="rect">
                <a:avLst/>
              </a:prstGeom>
              <a:blipFill rotWithShape="0">
                <a:blip r:embed="rId2"/>
                <a:stretch>
                  <a:fillRect t="-3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27672" y="3489919"/>
                <a:ext cx="4004109"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_(−</m:t>
                      </m:r>
                      <m:r>
                        <a:rPr lang="en-US" i="1" dirty="0">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𝑢</m:t>
                      </m:r>
                      <m:r>
                        <a:rPr lang="en-US" i="1" dirty="0">
                          <a:latin typeface="Cambria Math" panose="02040503050406030204" pitchFamily="18" charset="0"/>
                        </a:rPr>
                        <m:t>_</m:t>
                      </m:r>
                      <m:r>
                        <a:rPr lang="en-US" i="1" dirty="0">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𝑠</m:t>
                      </m:r>
                      <m:r>
                        <a:rPr lang="en-US" i="1" dirty="0">
                          <a:latin typeface="Cambria Math" panose="02040503050406030204" pitchFamily="18" charset="0"/>
                        </a:rPr>
                        <m:t>_</m:t>
                      </m:r>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_(−</m:t>
                      </m:r>
                      <m:r>
                        <a:rPr lang="en-US" i="1" dirty="0">
                          <a:latin typeface="Cambria Math" panose="02040503050406030204" pitchFamily="18" charset="0"/>
                        </a:rPr>
                        <m:t>𝑖</m:t>
                      </m:r>
                      <m:r>
                        <a:rPr lang="en-US" i="1" dirty="0">
                          <a:latin typeface="Cambria Math" panose="02040503050406030204" pitchFamily="18" charset="0"/>
                        </a:rPr>
                        <m:t>) )&gt;</m:t>
                      </m:r>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m:t>
                              </m:r>
                              <m:r>
                                <a:rPr lang="en-US" i="1" dirty="0">
                                  <a:latin typeface="Cambria Math" panose="02040503050406030204" pitchFamily="18" charset="0"/>
                                </a:rPr>
                                <m:t>𝑖</m:t>
                              </m:r>
                            </m:sub>
                          </m:sSub>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227672" y="3489919"/>
                <a:ext cx="4004109" cy="369588"/>
              </a:xfrm>
              <a:prstGeom prst="rect">
                <a:avLst/>
              </a:prstGeom>
              <a:blipFill rotWithShape="0">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712248" y="4153365"/>
                <a:ext cx="3010952"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m:t>
                          </m:r>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m:t>
                              </m:r>
                              <m:r>
                                <a:rPr lang="en-US" i="1" dirty="0">
                                  <a:latin typeface="Cambria Math" panose="02040503050406030204" pitchFamily="18" charset="0"/>
                                </a:rPr>
                                <m:t>𝑖</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m:t>
                              </m:r>
                              <m:r>
                                <a:rPr lang="en-US" i="1" dirty="0">
                                  <a:latin typeface="Cambria Math" panose="02040503050406030204" pitchFamily="18" charset="0"/>
                                </a:rPr>
                                <m:t>𝑖</m:t>
                              </m:r>
                            </m:sub>
                          </m:sSub>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712248" y="4153365"/>
                <a:ext cx="3010952" cy="369588"/>
              </a:xfrm>
              <a:prstGeom prst="rect">
                <a:avLst/>
              </a:prstGeom>
              <a:blipFill rotWithShape="0">
                <a:blip r:embed="rId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74294" y="4137777"/>
                <a:ext cx="3041154" cy="369588"/>
              </a:xfrm>
              <a:prstGeom prst="rect">
                <a:avLst/>
              </a:prstGeom>
            </p:spPr>
            <p:txBody>
              <a:bodyPr wrap="none">
                <a:spAutoFit/>
              </a:bodyPr>
              <a:lstStyle/>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a:t>
                </a:r>
                <a:r>
                  <a:rPr lang="en-US" dirty="0">
                    <a:solidFill>
                      <a:srgbClr val="FF0000"/>
                    </a:solidFill>
                  </a:rPr>
                  <a:t>very weakly </a:t>
                </a:r>
                <a:r>
                  <a:rPr lang="en-US" dirty="0"/>
                  <a:t>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t> if </a:t>
                </a:r>
              </a:p>
            </p:txBody>
          </p:sp>
        </mc:Choice>
        <mc:Fallback xmlns="">
          <p:sp>
            <p:nvSpPr>
              <p:cNvPr id="11" name="Rectangle 10"/>
              <p:cNvSpPr>
                <a:spLocks noRot="1" noChangeAspect="1" noMove="1" noResize="1" noEditPoints="1" noAdjustHandles="1" noChangeArrowheads="1" noChangeShapeType="1" noTextEdit="1"/>
              </p:cNvSpPr>
              <p:nvPr/>
            </p:nvSpPr>
            <p:spPr>
              <a:xfrm>
                <a:off x="874294" y="4137777"/>
                <a:ext cx="3041154" cy="369588"/>
              </a:xfrm>
              <a:prstGeom prst="rect">
                <a:avLst/>
              </a:prstGeom>
              <a:blipFill rotWithShape="0">
                <a:blip r:embed="rId5"/>
                <a:stretch>
                  <a:fillRect t="-10000" r="-80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22025" y="4805635"/>
                <a:ext cx="2506712" cy="369588"/>
              </a:xfrm>
              <a:prstGeom prst="rect">
                <a:avLst/>
              </a:prstGeom>
            </p:spPr>
            <p:txBody>
              <a:bodyPr wrap="non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a:t>
                </a:r>
                <a:r>
                  <a:rPr lang="en-US" dirty="0">
                    <a:solidFill>
                      <a:srgbClr val="FF0000"/>
                    </a:solidFill>
                  </a:rPr>
                  <a:t>weakly</a:t>
                </a:r>
                <a:r>
                  <a:rPr lang="en-US" dirty="0"/>
                  <a:t> dominates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oMath>
                </a14:m>
                <a:r>
                  <a:rPr lang="en-US" dirty="0"/>
                  <a:t> if</a:t>
                </a:r>
              </a:p>
            </p:txBody>
          </p:sp>
        </mc:Choice>
        <mc:Fallback xmlns="">
          <p:sp>
            <p:nvSpPr>
              <p:cNvPr id="12" name="Rectangle 11"/>
              <p:cNvSpPr>
                <a:spLocks noRot="1" noChangeAspect="1" noMove="1" noResize="1" noEditPoints="1" noAdjustHandles="1" noChangeArrowheads="1" noChangeShapeType="1" noTextEdit="1"/>
              </p:cNvSpPr>
              <p:nvPr/>
            </p:nvSpPr>
            <p:spPr>
              <a:xfrm>
                <a:off x="822025" y="4805635"/>
                <a:ext cx="2506712" cy="369588"/>
              </a:xfrm>
              <a:prstGeom prst="rect">
                <a:avLst/>
              </a:prstGeom>
              <a:blipFill rotWithShape="0">
                <a:blip r:embed="rId6"/>
                <a:stretch>
                  <a:fillRect t="-8197" r="-121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328737" y="4851801"/>
                <a:ext cx="3457074" cy="6468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m:t>
                          </m:r>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i="1" dirty="0" smtClean="0">
                              <a:latin typeface="Cambria Math" panose="02040503050406030204" pitchFamily="18" charset="0"/>
                            </a:rPr>
                            <m:t>𝑖</m:t>
                          </m:r>
                        </m:sub>
                      </m:sSub>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m:t>
                              </m:r>
                              <m:r>
                                <a:rPr lang="en-US" i="1" dirty="0" smtClean="0">
                                  <a:latin typeface="Cambria Math" panose="02040503050406030204" pitchFamily="18" charset="0"/>
                                </a:rPr>
                                <m:t>𝑖</m:t>
                              </m:r>
                            </m:sub>
                          </m:sSub>
                        </m:e>
                      </m:d>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i="1" dirty="0" smtClean="0">
                              <a:latin typeface="Cambria Math" panose="02040503050406030204" pitchFamily="18" charset="0"/>
                            </a:rPr>
                            <m:t>𝑖</m:t>
                          </m:r>
                        </m:sub>
                      </m:sSub>
                      <m:d>
                        <m:dPr>
                          <m:ctrlPr>
                            <a:rPr lang="en-US" i="1" dirty="0" smtClean="0">
                              <a:latin typeface="Cambria Math" panose="02040503050406030204" pitchFamily="18" charset="0"/>
                            </a:rPr>
                          </m:ctrlPr>
                        </m:dPr>
                        <m:e>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m:t>
                              </m:r>
                              <m:r>
                                <a:rPr lang="en-US" i="1" dirty="0" smtClean="0">
                                  <a:latin typeface="Cambria Math" panose="02040503050406030204" pitchFamily="18" charset="0"/>
                                </a:rPr>
                                <m:t>𝑖</m:t>
                              </m:r>
                            </m:sub>
                          </m:sSub>
                        </m:e>
                      </m:d>
                    </m:oMath>
                  </m:oMathPara>
                </a14:m>
                <a:endParaRPr lang="en-US" i="1" dirty="0" smtClean="0">
                  <a:latin typeface="Cambria Math" panose="02040503050406030204" pitchFamily="18" charset="0"/>
                </a:endParaRPr>
              </a:p>
              <a:p>
                <a:r>
                  <a:rPr lang="en-US" dirty="0" smtClean="0"/>
                  <a:t>and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m:t>
                        </m:r>
                        <m:r>
                          <a:rPr lang="en-US" i="1" dirty="0" smtClean="0">
                            <a:latin typeface="Cambria Math" panose="02040503050406030204" pitchFamily="18" charset="0"/>
                          </a:rPr>
                          <m:t>𝑖</m:t>
                        </m:r>
                      </m:sub>
                    </m:sSub>
                    <m:r>
                      <m:rPr>
                        <m:nor/>
                      </m:rPr>
                      <a:rPr lang="en-US" i="0"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i="1" dirty="0" smtClean="0">
                            <a:latin typeface="Cambria Math" panose="02040503050406030204" pitchFamily="18" charset="0"/>
                          </a:rPr>
                          <m:t>𝑖</m:t>
                        </m:r>
                      </m:sub>
                    </m:sSub>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m:t>
                            </m:r>
                            <m:r>
                              <a:rPr lang="en-US" i="1" dirty="0" smtClean="0">
                                <a:latin typeface="Cambria Math" panose="02040503050406030204" pitchFamily="18" charset="0"/>
                              </a:rPr>
                              <m:t>𝑖</m:t>
                            </m:r>
                          </m:sub>
                        </m:sSub>
                      </m:e>
                    </m:d>
                    <m:r>
                      <a:rPr lang="en-US" i="1" dirty="0" smtClean="0">
                        <a:latin typeface="Cambria Math" panose="02040503050406030204" pitchFamily="18" charset="0"/>
                      </a:rPr>
                      <m:t>&gt;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i="1" dirty="0" smtClean="0">
                            <a:latin typeface="Cambria Math" panose="02040503050406030204" pitchFamily="18" charset="0"/>
                          </a:rPr>
                          <m:t>𝑖</m:t>
                        </m:r>
                      </m:sub>
                    </m:sSub>
                    <m:d>
                      <m:dPr>
                        <m:ctrlPr>
                          <a:rPr lang="en-US" i="1" dirty="0" smtClean="0">
                            <a:latin typeface="Cambria Math" panose="02040503050406030204" pitchFamily="18" charset="0"/>
                          </a:rPr>
                        </m:ctrlPr>
                      </m:dPr>
                      <m:e>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m:t>
                            </m:r>
                            <m:r>
                              <a:rPr lang="en-US" i="1" dirty="0" smtClean="0">
                                <a:latin typeface="Cambria Math" panose="02040503050406030204" pitchFamily="18" charset="0"/>
                              </a:rPr>
                              <m:t>𝑖</m:t>
                            </m:r>
                          </m:sub>
                        </m:sSub>
                      </m:e>
                    </m:d>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3328737" y="4851801"/>
                <a:ext cx="3457074" cy="646844"/>
              </a:xfrm>
              <a:prstGeom prst="rect">
                <a:avLst/>
              </a:prstGeom>
              <a:blipFill rotWithShape="0">
                <a:blip r:embed="rId7"/>
                <a:stretch>
                  <a:fillRect l="-1411"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46416" y="5760638"/>
                <a:ext cx="7851168" cy="369588"/>
              </a:xfrm>
              <a:prstGeom prst="rect">
                <a:avLst/>
              </a:prstGeom>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is a (strictly/very weakly/weakly) dominant </a:t>
                </a:r>
                <a:r>
                  <a:rPr lang="en-US" dirty="0" smtClean="0"/>
                  <a:t>strategy </a:t>
                </a:r>
                <a:r>
                  <a:rPr lang="en-US" dirty="0"/>
                  <a:t>if it dominates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r>
                      <a:rPr lang="en-US" i="1" dirty="0" smtClean="0">
                        <a:latin typeface="Cambria Math" panose="02040503050406030204" pitchFamily="18" charset="0"/>
                      </a:rPr>
                      <m:t>, ∀</m:t>
                    </m:r>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up>
                        <m:r>
                          <a:rPr lang="en-US" i="1" dirty="0" smtClean="0">
                            <a:latin typeface="Cambria Math" panose="02040503050406030204" pitchFamily="18" charset="0"/>
                          </a:rPr>
                          <m:t>′</m:t>
                        </m:r>
                      </m:sup>
                    </m:sSubSup>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𝑖</m:t>
                        </m:r>
                      </m:sub>
                    </m:sSub>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46416" y="5760638"/>
                <a:ext cx="7851168" cy="369588"/>
              </a:xfrm>
              <a:prstGeom prst="rect">
                <a:avLst/>
              </a:prstGeom>
              <a:blipFill rotWithShape="0">
                <a:blip r:embed="rId8"/>
                <a:stretch>
                  <a:fillRect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05524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Dominant </a:t>
            </a:r>
            <a:r>
              <a:rPr lang="en-US" dirty="0" smtClean="0"/>
              <a:t>Strategy Equilibrium or Solution</a:t>
            </a:r>
            <a:endParaRPr lang="en-US" dirty="0"/>
          </a:p>
        </p:txBody>
      </p:sp>
      <p:sp>
        <p:nvSpPr>
          <p:cNvPr id="3" name="Content Placeholder 2"/>
          <p:cNvSpPr>
            <a:spLocks noGrp="1"/>
          </p:cNvSpPr>
          <p:nvPr>
            <p:ph sz="quarter" idx="1"/>
          </p:nvPr>
        </p:nvSpPr>
        <p:spPr/>
        <p:txBody>
          <a:bodyPr/>
          <a:lstStyle/>
          <a:p>
            <a:r>
              <a:rPr lang="en-US" dirty="0"/>
              <a:t>Dominant strategy equilibrium/solution</a:t>
            </a:r>
          </a:p>
          <a:p>
            <a:pPr lvl="1"/>
            <a:r>
              <a:rPr lang="en-US" dirty="0"/>
              <a:t>Every player plays a dominant strategy</a:t>
            </a:r>
          </a:p>
          <a:p>
            <a:pPr lvl="1"/>
            <a:r>
              <a:rPr lang="en-US" dirty="0"/>
              <a:t>Focus on strategy profile for all players</a:t>
            </a:r>
          </a:p>
          <a:p>
            <a:pPr lvl="1"/>
            <a:r>
              <a:rPr lang="en-US" dirty="0"/>
              <a:t>Not always exist</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01971141"/>
              </p:ext>
            </p:extLst>
          </p:nvPr>
        </p:nvGraphicFramePr>
        <p:xfrm>
          <a:off x="2507847" y="3418004"/>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solidFill>
                          <a:schemeClr val="tx1"/>
                        </a:solidFill>
                      </a:endParaRPr>
                    </a:p>
                  </a:txBody>
                  <a:tcPr/>
                </a:tc>
                <a:tc>
                  <a:txBody>
                    <a:bodyPr/>
                    <a:lstStyle/>
                    <a:p>
                      <a:pPr algn="ctr"/>
                      <a:r>
                        <a:rPr lang="en-US" sz="1400" dirty="0">
                          <a:solidFill>
                            <a:schemeClr val="tx1"/>
                          </a:solidFill>
                        </a:rPr>
                        <a:t>Cooperate</a:t>
                      </a:r>
                    </a:p>
                  </a:txBody>
                  <a:tcPr/>
                </a:tc>
                <a:tc>
                  <a:txBody>
                    <a:bodyPr/>
                    <a:lstStyle/>
                    <a:p>
                      <a:pPr algn="ctr"/>
                      <a:r>
                        <a:rPr lang="en-US" sz="1400" dirty="0">
                          <a:solidFill>
                            <a:schemeClr val="tx1"/>
                          </a:solidFill>
                        </a:rPr>
                        <a:t>Defect</a:t>
                      </a:r>
                    </a:p>
                  </a:txBody>
                  <a:tcPr/>
                </a:tc>
                <a:extLst>
                  <a:ext uri="{0D108BD9-81ED-4DB2-BD59-A6C34878D82A}">
                    <a16:rowId xmlns="" xmlns:a16="http://schemas.microsoft.com/office/drawing/2014/main" val="10000"/>
                  </a:ext>
                </a:extLst>
              </a:tr>
              <a:tr h="285036">
                <a:tc>
                  <a:txBody>
                    <a:bodyPr/>
                    <a:lstStyle/>
                    <a:p>
                      <a:pPr algn="ctr"/>
                      <a:r>
                        <a:rPr lang="en-US" sz="1400" dirty="0">
                          <a:solidFill>
                            <a:schemeClr val="tx1"/>
                          </a:solidFill>
                        </a:rPr>
                        <a:t>Cooperate</a:t>
                      </a:r>
                    </a:p>
                  </a:txBody>
                  <a:tcPr/>
                </a:tc>
                <a:tc>
                  <a:txBody>
                    <a:bodyPr/>
                    <a:lstStyle/>
                    <a:p>
                      <a:pPr algn="ctr"/>
                      <a:r>
                        <a:rPr lang="en-US" sz="1400" dirty="0">
                          <a:solidFill>
                            <a:schemeClr val="tx1"/>
                          </a:solidFill>
                        </a:rPr>
                        <a:t>-1,-1</a:t>
                      </a:r>
                    </a:p>
                  </a:txBody>
                  <a:tcPr/>
                </a:tc>
                <a:tc>
                  <a:txBody>
                    <a:bodyPr/>
                    <a:lstStyle/>
                    <a:p>
                      <a:pPr algn="ctr"/>
                      <a:r>
                        <a:rPr lang="en-US" sz="1400" dirty="0">
                          <a:solidFill>
                            <a:schemeClr val="tx1"/>
                          </a:solidFill>
                        </a:rPr>
                        <a:t>-3,0</a:t>
                      </a:r>
                    </a:p>
                  </a:txBody>
                  <a:tcPr/>
                </a:tc>
                <a:extLst>
                  <a:ext uri="{0D108BD9-81ED-4DB2-BD59-A6C34878D82A}">
                    <a16:rowId xmlns="" xmlns:a16="http://schemas.microsoft.com/office/drawing/2014/main" val="10001"/>
                  </a:ext>
                </a:extLst>
              </a:tr>
              <a:tr h="285036">
                <a:tc>
                  <a:txBody>
                    <a:bodyPr/>
                    <a:lstStyle/>
                    <a:p>
                      <a:pPr algn="ctr"/>
                      <a:r>
                        <a:rPr lang="en-US" sz="1400" dirty="0">
                          <a:solidFill>
                            <a:schemeClr val="tx1"/>
                          </a:solidFill>
                        </a:rPr>
                        <a:t>Defect</a:t>
                      </a:r>
                    </a:p>
                  </a:txBody>
                  <a:tcPr/>
                </a:tc>
                <a:tc>
                  <a:txBody>
                    <a:bodyPr/>
                    <a:lstStyle/>
                    <a:p>
                      <a:pPr algn="ctr"/>
                      <a:r>
                        <a:rPr lang="en-US" sz="1400" dirty="0">
                          <a:solidFill>
                            <a:schemeClr val="tx1"/>
                          </a:solidFill>
                        </a:rPr>
                        <a:t>0,-3</a:t>
                      </a:r>
                    </a:p>
                  </a:txBody>
                  <a:tcPr/>
                </a:tc>
                <a:tc>
                  <a:txBody>
                    <a:bodyPr/>
                    <a:lstStyle/>
                    <a:p>
                      <a:pPr algn="ctr"/>
                      <a:r>
                        <a:rPr lang="en-US" sz="1400" dirty="0">
                          <a:solidFill>
                            <a:schemeClr val="tx1"/>
                          </a:solidFill>
                        </a:rPr>
                        <a:t>-2,-2</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6844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3842795"/>
              </a:xfrm>
            </p:spPr>
            <p:txBody>
              <a:bodyPr>
                <a:normAutofit/>
              </a:bodyPr>
              <a:lstStyle/>
              <a:p>
                <a:r>
                  <a:rPr lang="en-US" altLang="zh-CN" dirty="0" smtClean="0"/>
                  <a:t>Only</a:t>
                </a:r>
                <a:r>
                  <a:rPr lang="zh-CN" altLang="en-US" dirty="0" smtClean="0"/>
                  <a:t> </a:t>
                </a:r>
                <a:r>
                  <a:rPr lang="en-US" altLang="zh-CN" dirty="0"/>
                  <a:t>need</a:t>
                </a:r>
                <a:r>
                  <a:rPr lang="zh-CN" altLang="en-US" dirty="0"/>
                  <a:t> </a:t>
                </a:r>
                <a:r>
                  <a:rPr lang="en-US" altLang="zh-CN" dirty="0"/>
                  <a:t>to</a:t>
                </a:r>
                <a:r>
                  <a:rPr lang="zh-CN" altLang="en-US" dirty="0"/>
                  <a:t> </a:t>
                </a:r>
                <a:r>
                  <a:rPr lang="en-US" altLang="zh-CN" dirty="0"/>
                  <a:t>enumerate</a:t>
                </a:r>
                <a:r>
                  <a:rPr lang="zh-CN" altLang="en-US" dirty="0"/>
                  <a:t> </a:t>
                </a:r>
                <a:r>
                  <a:rPr lang="en-US" altLang="zh-CN" dirty="0"/>
                  <a:t>pure</a:t>
                </a:r>
                <a:r>
                  <a:rPr lang="zh-CN" altLang="en-US" dirty="0"/>
                  <a:t> </a:t>
                </a:r>
                <a:r>
                  <a:rPr lang="en-US" altLang="zh-CN" dirty="0"/>
                  <a:t>strategies.</a:t>
                </a:r>
                <a:r>
                  <a:rPr lang="zh-CN" altLang="en-US" dirty="0"/>
                  <a:t> </a:t>
                </a:r>
                <a:endParaRPr lang="en-US" altLang="zh-CN" dirty="0"/>
              </a:p>
              <a:p>
                <a:pPr lvl="1"/>
                <a:r>
                  <a:rPr lang="en-US" dirty="0"/>
                  <a:t>Pure strategy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is a </a:t>
                </a:r>
                <a:r>
                  <a:rPr lang="en-US" altLang="zh-CN" dirty="0"/>
                  <a:t>strictly</a:t>
                </a:r>
                <a:r>
                  <a:rPr lang="zh-CN" altLang="en-US" dirty="0"/>
                  <a:t> </a:t>
                </a:r>
                <a:r>
                  <a:rPr lang="en-US" dirty="0"/>
                  <a:t>dominant strategy </a:t>
                </a:r>
                <a:r>
                  <a:rPr lang="en-US" dirty="0" smtClean="0"/>
                  <a:t>if</a:t>
                </a:r>
                <a:endParaRPr lang="en-US" dirty="0"/>
              </a:p>
              <a:p>
                <a:pPr lvl="1"/>
                <a:endParaRPr lang="en-US" dirty="0"/>
              </a:p>
              <a:p>
                <a:pPr lvl="1"/>
                <a:endParaRPr lang="en-US" dirty="0" smtClean="0"/>
              </a:p>
              <a:p>
                <a:pPr lvl="1"/>
                <a:r>
                  <a:rPr lang="en-US" dirty="0" smtClean="0"/>
                  <a:t>If a strategy is a strictly/weakly dominant strategy, it has to be a pure strategy</a:t>
                </a:r>
                <a:endParaRPr lang="en-US" dirty="0"/>
              </a:p>
              <a:p>
                <a:pPr lvl="1"/>
                <a:r>
                  <a:rPr lang="en-US" dirty="0" smtClean="0"/>
                  <a:t>A </a:t>
                </a:r>
                <a:r>
                  <a:rPr lang="en-US" dirty="0"/>
                  <a:t>mixed strategy is a </a:t>
                </a:r>
                <a:r>
                  <a:rPr lang="en-US" altLang="zh-CN" dirty="0" smtClean="0"/>
                  <a:t>very weekly </a:t>
                </a:r>
                <a:r>
                  <a:rPr lang="en-US" dirty="0"/>
                  <a:t>dominant strategy iff all actions in its support are </a:t>
                </a:r>
                <a:r>
                  <a:rPr lang="en-US" altLang="zh-CN" dirty="0" smtClean="0"/>
                  <a:t>very weekly </a:t>
                </a:r>
                <a:r>
                  <a:rPr lang="en-US" dirty="0"/>
                  <a:t>dominant </a:t>
                </a:r>
                <a:r>
                  <a:rPr lang="en-US" dirty="0" smtClean="0"/>
                  <a:t>strategies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3842795"/>
              </a:xfrm>
              <a:blipFill rotWithShape="0">
                <a:blip r:embed="rId2"/>
                <a:stretch>
                  <a:fillRect l="-741" t="-158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26</a:t>
            </a:fld>
            <a:endParaRPr lang="en-US" dirty="0"/>
          </a:p>
        </p:txBody>
      </p:sp>
      <p:graphicFrame>
        <p:nvGraphicFramePr>
          <p:cNvPr id="8" name="Table 7"/>
          <p:cNvGraphicFramePr>
            <a:graphicFrameLocks noGrp="1"/>
          </p:cNvGraphicFramePr>
          <p:nvPr>
            <p:extLst/>
          </p:nvPr>
        </p:nvGraphicFramePr>
        <p:xfrm>
          <a:off x="2839656" y="5306550"/>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 xmlns:a16="http://schemas.microsoft.com/office/drawing/2014/main" val="10002"/>
                  </a:ext>
                </a:extLst>
              </a:tr>
            </a:tbl>
          </a:graphicData>
        </a:graphic>
      </p:graphicFrame>
      <p:sp>
        <p:nvSpPr>
          <p:cNvPr id="9" name="TextBox 8"/>
          <p:cNvSpPr txBox="1"/>
          <p:nvPr/>
        </p:nvSpPr>
        <p:spPr>
          <a:xfrm>
            <a:off x="4540172" y="5015756"/>
            <a:ext cx="818908" cy="307777"/>
          </a:xfrm>
          <a:prstGeom prst="rect">
            <a:avLst/>
          </a:prstGeom>
          <a:noFill/>
        </p:spPr>
        <p:txBody>
          <a:bodyPr wrap="square" rtlCol="0">
            <a:spAutoFit/>
          </a:bodyPr>
          <a:lstStyle/>
          <a:p>
            <a:r>
              <a:rPr lang="en-US" sz="1400" dirty="0"/>
              <a:t>Player 2</a:t>
            </a:r>
          </a:p>
        </p:txBody>
      </p:sp>
      <p:sp>
        <p:nvSpPr>
          <p:cNvPr id="10" name="TextBox 9"/>
          <p:cNvSpPr txBox="1"/>
          <p:nvPr/>
        </p:nvSpPr>
        <p:spPr>
          <a:xfrm rot="16200000">
            <a:off x="2248853" y="5704863"/>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1898305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3842795"/>
              </a:xfrm>
            </p:spPr>
            <p:txBody>
              <a:bodyPr>
                <a:normAutofit/>
              </a:bodyPr>
              <a:lstStyle/>
              <a:p>
                <a:r>
                  <a:rPr lang="en-US" altLang="zh-CN" dirty="0" smtClean="0"/>
                  <a:t>Only</a:t>
                </a:r>
                <a:r>
                  <a:rPr lang="zh-CN" altLang="en-US" dirty="0" smtClean="0"/>
                  <a:t> </a:t>
                </a:r>
                <a:r>
                  <a:rPr lang="en-US" altLang="zh-CN" dirty="0"/>
                  <a:t>need</a:t>
                </a:r>
                <a:r>
                  <a:rPr lang="zh-CN" altLang="en-US" dirty="0"/>
                  <a:t> </a:t>
                </a:r>
                <a:r>
                  <a:rPr lang="en-US" altLang="zh-CN" dirty="0"/>
                  <a:t>to</a:t>
                </a:r>
                <a:r>
                  <a:rPr lang="zh-CN" altLang="en-US" dirty="0"/>
                  <a:t> </a:t>
                </a:r>
                <a:r>
                  <a:rPr lang="en-US" altLang="zh-CN" dirty="0"/>
                  <a:t>enumerate</a:t>
                </a:r>
                <a:r>
                  <a:rPr lang="zh-CN" altLang="en-US" dirty="0"/>
                  <a:t> </a:t>
                </a:r>
                <a:r>
                  <a:rPr lang="en-US" altLang="zh-CN" dirty="0"/>
                  <a:t>pure</a:t>
                </a:r>
                <a:r>
                  <a:rPr lang="zh-CN" altLang="en-US" dirty="0"/>
                  <a:t> </a:t>
                </a:r>
                <a:r>
                  <a:rPr lang="en-US" altLang="zh-CN" dirty="0"/>
                  <a:t>strategies.</a:t>
                </a:r>
                <a:r>
                  <a:rPr lang="zh-CN" altLang="en-US" dirty="0"/>
                  <a:t> </a:t>
                </a:r>
                <a:endParaRPr lang="en-US" altLang="zh-CN" dirty="0"/>
              </a:p>
              <a:p>
                <a:pPr lvl="1"/>
                <a:r>
                  <a:rPr lang="en-US" dirty="0"/>
                  <a:t>Pure strategy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is a </a:t>
                </a:r>
                <a:r>
                  <a:rPr lang="en-US" altLang="zh-CN" dirty="0"/>
                  <a:t>strictly</a:t>
                </a:r>
                <a:r>
                  <a:rPr lang="zh-CN" altLang="en-US" dirty="0"/>
                  <a:t> </a:t>
                </a:r>
                <a:r>
                  <a:rPr lang="en-US" dirty="0"/>
                  <a:t>dominant strategy </a:t>
                </a:r>
                <a:r>
                  <a:rPr lang="en-US" dirty="0" smtClean="0"/>
                  <a:t>if</a:t>
                </a:r>
                <a:endParaRPr lang="en-US" dirty="0"/>
              </a:p>
              <a:p>
                <a:pPr lvl="1"/>
                <a:endParaRPr lang="en-US" dirty="0"/>
              </a:p>
              <a:p>
                <a:pPr lvl="1"/>
                <a:endParaRPr lang="en-US" dirty="0" smtClean="0"/>
              </a:p>
              <a:p>
                <a:pPr lvl="1"/>
                <a:r>
                  <a:rPr lang="en-US" dirty="0"/>
                  <a:t>If a strategy is a strictly/weakly dominant strategy, it has to be a pure strategy</a:t>
                </a:r>
              </a:p>
              <a:p>
                <a:pPr lvl="1"/>
                <a:r>
                  <a:rPr lang="en-US" dirty="0"/>
                  <a:t>A mixed strategy is a </a:t>
                </a:r>
                <a:r>
                  <a:rPr lang="en-US" altLang="zh-CN" dirty="0"/>
                  <a:t>very weekly </a:t>
                </a:r>
                <a:r>
                  <a:rPr lang="en-US" dirty="0"/>
                  <a:t>dominant strategy </a:t>
                </a:r>
                <a:r>
                  <a:rPr lang="en-US" dirty="0" err="1"/>
                  <a:t>iff</a:t>
                </a:r>
                <a:r>
                  <a:rPr lang="en-US" dirty="0"/>
                  <a:t> all actions in its support are </a:t>
                </a:r>
                <a:r>
                  <a:rPr lang="en-US" altLang="zh-CN" dirty="0"/>
                  <a:t>very weekly </a:t>
                </a:r>
                <a:r>
                  <a:rPr lang="en-US" dirty="0"/>
                  <a:t>dominant strategies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3842795"/>
              </a:xfrm>
              <a:blipFill rotWithShape="0">
                <a:blip r:embed="rId2"/>
                <a:stretch>
                  <a:fillRect l="-741" t="-158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80614096"/>
              </p:ext>
            </p:extLst>
          </p:nvPr>
        </p:nvGraphicFramePr>
        <p:xfrm>
          <a:off x="2839656" y="5306550"/>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 xmlns:a16="http://schemas.microsoft.com/office/drawing/2014/main" val="10002"/>
                  </a:ext>
                </a:extLst>
              </a:tr>
            </a:tbl>
          </a:graphicData>
        </a:graphic>
      </p:graphicFrame>
      <p:sp>
        <p:nvSpPr>
          <p:cNvPr id="9" name="TextBox 8"/>
          <p:cNvSpPr txBox="1"/>
          <p:nvPr/>
        </p:nvSpPr>
        <p:spPr>
          <a:xfrm>
            <a:off x="4540172" y="5015756"/>
            <a:ext cx="818908" cy="307777"/>
          </a:xfrm>
          <a:prstGeom prst="rect">
            <a:avLst/>
          </a:prstGeom>
          <a:noFill/>
        </p:spPr>
        <p:txBody>
          <a:bodyPr wrap="square" rtlCol="0">
            <a:spAutoFit/>
          </a:bodyPr>
          <a:lstStyle/>
          <a:p>
            <a:r>
              <a:rPr lang="en-US" sz="1400" dirty="0"/>
              <a:t>Player 2</a:t>
            </a:r>
          </a:p>
        </p:txBody>
      </p:sp>
      <p:sp>
        <p:nvSpPr>
          <p:cNvPr id="10" name="TextBox 9"/>
          <p:cNvSpPr txBox="1"/>
          <p:nvPr/>
        </p:nvSpPr>
        <p:spPr>
          <a:xfrm rot="16200000">
            <a:off x="2248853" y="5704863"/>
            <a:ext cx="752286" cy="307777"/>
          </a:xfrm>
          <a:prstGeom prst="rect">
            <a:avLst/>
          </a:prstGeom>
          <a:noFill/>
        </p:spPr>
        <p:txBody>
          <a:bodyPr wrap="square" rtlCol="0">
            <a:spAutoFit/>
          </a:bodyPr>
          <a:lstStyle/>
          <a:p>
            <a:r>
              <a:rPr lang="en-US" sz="1400" dirty="0"/>
              <a:t>Player 1</a:t>
            </a:r>
          </a:p>
        </p:txBody>
      </p:sp>
      <mc:AlternateContent xmlns:mc="http://schemas.openxmlformats.org/markup-compatibility/2006" xmlns:a14="http://schemas.microsoft.com/office/drawing/2010/main">
        <mc:Choice Requires="a14">
          <p:sp>
            <p:nvSpPr>
              <p:cNvPr id="11" name="Rectangle 10"/>
              <p:cNvSpPr/>
              <p:nvPr/>
            </p:nvSpPr>
            <p:spPr>
              <a:xfrm>
                <a:off x="1332170" y="2314717"/>
                <a:ext cx="6479659" cy="400302"/>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i="1">
                                <a:latin typeface="Cambria Math" panose="02040503050406030204" pitchFamily="18" charset="0"/>
                              </a:rPr>
                              <m:t>−</m:t>
                            </m:r>
                            <m:r>
                              <a:rPr lang="en-US" sz="2000" i="1">
                                <a:latin typeface="Cambria Math" panose="02040503050406030204" pitchFamily="18" charset="0"/>
                              </a:rPr>
                              <m:t>𝑖</m:t>
                            </m:r>
                          </m:sub>
                        </m:sSub>
                      </m:e>
                    </m:d>
                    <m:r>
                      <a:rPr lang="en-US" sz="2000" i="1">
                        <a:latin typeface="Cambria Math" panose="02040503050406030204" pitchFamily="18" charset="0"/>
                      </a:rPr>
                      <m:t>&gt;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i="1">
                                <a:latin typeface="Cambria Math" panose="02040503050406030204" pitchFamily="18" charset="0"/>
                              </a:rPr>
                              <m:t>−</m:t>
                            </m:r>
                            <m:r>
                              <a:rPr lang="en-US" sz="2000" i="1">
                                <a:latin typeface="Cambria Math" panose="02040503050406030204" pitchFamily="18" charset="0"/>
                              </a:rPr>
                              <m:t>𝑖</m:t>
                            </m:r>
                          </m:sub>
                        </m:sSub>
                      </m:e>
                    </m:d>
                  </m:oMath>
                </a14:m>
                <a:r>
                  <a:rPr lang="en-US" altLang="zh-CN" sz="2000" dirty="0"/>
                  <a:t>,</a:t>
                </a:r>
                <a:r>
                  <a:rPr lang="zh-CN" altLang="en-US" sz="2000" dirty="0"/>
                  <a:t> </a:t>
                </a:r>
                <a14:m>
                  <m:oMath xmlns:m="http://schemas.openxmlformats.org/officeDocument/2006/math">
                    <m:r>
                      <a:rPr lang="en-US" altLang="zh-CN"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𝑖</m:t>
                        </m:r>
                      </m:sub>
                      <m:sup>
                        <m:r>
                          <a:rPr lang="en-US" sz="2000" i="1">
                            <a:latin typeface="Cambria Math" panose="02040503050406030204" pitchFamily="18" charset="0"/>
                          </a:rPr>
                          <m:t>′</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r>
                      <m:rPr>
                        <m:nor/>
                      </m:rPr>
                      <a:rPr lang="en-US" sz="2000" dirty="0"/>
                      <m:t> </m:t>
                    </m:r>
                    <m:r>
                      <m:rPr>
                        <m:nor/>
                      </m:rPr>
                      <a:rPr lang="en-US" sz="2000" dirty="0"/>
                      <m:t>and</m:t>
                    </m:r>
                    <m:r>
                      <m:rPr>
                        <m:nor/>
                      </m:rPr>
                      <a:rPr lang="en-US" sz="2000" dirty="0"/>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𝑖</m:t>
                        </m:r>
                      </m:sub>
                      <m:sup>
                        <m:r>
                          <a:rPr lang="en-US" sz="2000" i="1">
                            <a:latin typeface="Cambria Math" panose="02040503050406030204" pitchFamily="18" charset="0"/>
                          </a:rPr>
                          <m:t>′</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oMath>
                </a14:m>
                <a:r>
                  <a:rPr lang="en-US" altLang="zh-CN" sz="2000" dirty="0"/>
                  <a:t>,</a:t>
                </a:r>
                <a:r>
                  <a:rPr lang="zh-CN" altLang="en-US" sz="2000" dirty="0"/>
                  <a:t> </a:t>
                </a:r>
                <a14:m>
                  <m:oMath xmlns:m="http://schemas.openxmlformats.org/officeDocument/2006/math">
                    <m:r>
                      <a:rPr lang="en-US" altLang="zh-CN" sz="2000" b="0" i="1"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𝑎</m:t>
                        </m:r>
                      </m:e>
                      <m:sub>
                        <m:r>
                          <a:rPr lang="en-US" sz="2000" i="1" dirty="0">
                            <a:latin typeface="Cambria Math" panose="02040503050406030204" pitchFamily="18" charset="0"/>
                          </a:rPr>
                          <m:t>−</m:t>
                        </m:r>
                        <m:r>
                          <a:rPr lang="en-US" sz="2000" i="1" dirty="0">
                            <a:latin typeface="Cambria Math" panose="02040503050406030204" pitchFamily="18" charset="0"/>
                          </a:rPr>
                          <m:t>𝑖</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𝐴</m:t>
                        </m:r>
                      </m:e>
                      <m:sub>
                        <m:r>
                          <a:rPr lang="en-US" sz="2000" i="1" dirty="0">
                            <a:latin typeface="Cambria Math" panose="02040503050406030204" pitchFamily="18" charset="0"/>
                          </a:rPr>
                          <m:t>−</m:t>
                        </m:r>
                        <m:r>
                          <a:rPr lang="en-US" sz="2000" i="1" dirty="0">
                            <a:latin typeface="Cambria Math" panose="02040503050406030204" pitchFamily="18" charset="0"/>
                          </a:rPr>
                          <m:t>𝑖</m:t>
                        </m:r>
                      </m:sub>
                    </m:sSub>
                  </m:oMath>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1332170" y="2314717"/>
                <a:ext cx="6479659" cy="400302"/>
              </a:xfrm>
              <a:prstGeom prst="rect">
                <a:avLst/>
              </a:prstGeom>
              <a:blipFill rotWithShape="0">
                <a:blip r:embed="rId3"/>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149946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lnSpcReduction="10000"/>
          </a:bodyPr>
          <a:lstStyle/>
          <a:p>
            <a:r>
              <a:rPr lang="en-US" dirty="0" smtClean="0"/>
              <a:t>Overview</a:t>
            </a:r>
          </a:p>
          <a:p>
            <a:pPr lvl="1"/>
            <a:r>
              <a:rPr lang="en-US" dirty="0" smtClean="0"/>
              <a:t>Notations</a:t>
            </a:r>
          </a:p>
          <a:p>
            <a:pPr lvl="1"/>
            <a:r>
              <a:rPr lang="en-US" dirty="0" smtClean="0"/>
              <a:t>Basic Concepts</a:t>
            </a:r>
          </a:p>
          <a:p>
            <a:endParaRPr lang="en-US" dirty="0" smtClean="0"/>
          </a:p>
          <a:p>
            <a:r>
              <a:rPr lang="en-US" dirty="0" smtClean="0"/>
              <a:t>Solution Concepts</a:t>
            </a:r>
          </a:p>
          <a:p>
            <a:pPr lvl="1"/>
            <a:r>
              <a:rPr lang="en-US" dirty="0" smtClean="0"/>
              <a:t>Dominant </a:t>
            </a:r>
            <a:r>
              <a:rPr lang="en-US" dirty="0"/>
              <a:t>Strategy</a:t>
            </a:r>
          </a:p>
          <a:p>
            <a:pPr lvl="1"/>
            <a:r>
              <a:rPr lang="en-US" dirty="0">
                <a:solidFill>
                  <a:srgbClr val="0070C0"/>
                </a:solidFill>
              </a:rPr>
              <a:t>Nash Equilibrium (NE)</a:t>
            </a:r>
          </a:p>
          <a:p>
            <a:pPr lvl="1"/>
            <a:r>
              <a:rPr lang="en-US" dirty="0" smtClean="0"/>
              <a:t>Maximin Strategy</a:t>
            </a:r>
            <a:endParaRPr lang="en-US" dirty="0"/>
          </a:p>
          <a:p>
            <a:pPr lvl="1"/>
            <a:r>
              <a:rPr lang="en-US" dirty="0" smtClean="0"/>
              <a:t>Minimax Strategy</a:t>
            </a:r>
          </a:p>
          <a:p>
            <a:endParaRPr lang="en-US" dirty="0">
              <a:solidFill>
                <a:srgbClr val="0070C0"/>
              </a:solidFill>
            </a:endParaRPr>
          </a:p>
          <a:p>
            <a:r>
              <a:rPr lang="en-US" dirty="0"/>
              <a:t>Minimax </a:t>
            </a:r>
            <a:r>
              <a:rPr lang="en-US" dirty="0" smtClean="0"/>
              <a:t>Theorem</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28</a:t>
            </a:fld>
            <a:endParaRPr lang="en-US" dirty="0"/>
          </a:p>
        </p:txBody>
      </p:sp>
    </p:spTree>
    <p:extLst>
      <p:ext uri="{BB962C8B-B14F-4D97-AF65-F5344CB8AC3E}">
        <p14:creationId xmlns:p14="http://schemas.microsoft.com/office/powerpoint/2010/main" val="3535274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Nash Equilibrium (NE)</a:t>
                </a:r>
              </a:p>
              <a:p>
                <a:pPr lvl="1"/>
                <a:r>
                  <a:rPr lang="en-US" dirty="0"/>
                  <a:t>Every player’s strategy is a best response to others’ strategy profile</a:t>
                </a:r>
              </a:p>
              <a:p>
                <a:pPr lvl="1"/>
                <a:r>
                  <a:rPr lang="en-US" dirty="0"/>
                  <a:t>Focus on strategy profile for all players</a:t>
                </a:r>
              </a:p>
              <a:p>
                <a:pPr lvl="1"/>
                <a:r>
                  <a:rPr lang="en-US" dirty="0"/>
                  <a:t>One cannot gain by unilateral deviation</a:t>
                </a:r>
              </a:p>
              <a:p>
                <a:pPr lvl="1"/>
                <a:r>
                  <a:rPr lang="en-US" dirty="0"/>
                  <a:t>Pure Strategy Nash Equilibrium (PSNE)</a:t>
                </a:r>
              </a:p>
              <a:p>
                <a:pPr lvl="1"/>
                <a:r>
                  <a:rPr lang="en-US" dirty="0"/>
                  <a:t>Mixed Strategy Nash Equilibrium</a:t>
                </a:r>
              </a:p>
              <a:p>
                <a:pPr lvl="1"/>
                <a:r>
                  <a:rPr lang="en-US" dirty="0"/>
                  <a:t>Formally</a:t>
                </a:r>
              </a:p>
              <a:p>
                <a:pPr lvl="2"/>
                <a14:m>
                  <m:oMath xmlns:m="http://schemas.openxmlformats.org/officeDocument/2006/math">
                    <m:r>
                      <a:rPr lang="en-US" b="1">
                        <a:latin typeface="Cambria Math" panose="02040503050406030204" pitchFamily="18" charset="0"/>
                      </a:rPr>
                      <m:t>𝐚</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d>
                  </m:oMath>
                </a14:m>
                <a:r>
                  <a:rPr lang="en-US" dirty="0"/>
                  <a:t> is PSNE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𝐵𝑅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pPr lvl="2"/>
                <a14:m>
                  <m:oMath xmlns:m="http://schemas.openxmlformats.org/officeDocument/2006/math">
                    <m:r>
                      <a:rPr lang="en-US" b="1" i="0" smtClean="0">
                        <a:latin typeface="Cambria Math" panose="02040503050406030204" pitchFamily="18" charset="0"/>
                      </a:rPr>
                      <m:t>𝐬</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𝑛</m:t>
                            </m:r>
                          </m:sub>
                        </m:sSub>
                      </m:e>
                    </m:d>
                  </m:oMath>
                </a14:m>
                <a:r>
                  <a:rPr lang="en-US" dirty="0"/>
                  <a:t> is NE if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𝐵𝑅</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29</a:t>
            </a:fld>
            <a:endParaRPr lang="en-US" dirty="0"/>
          </a:p>
        </p:txBody>
      </p:sp>
    </p:spTree>
    <p:extLst>
      <p:ext uri="{BB962C8B-B14F-4D97-AF65-F5344CB8AC3E}">
        <p14:creationId xmlns:p14="http://schemas.microsoft.com/office/powerpoint/2010/main" val="398466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Recap: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oMath>
                </a14:m>
                <a:r>
                  <a:rPr lang="en-US" dirty="0"/>
                  <a:t> Pruning</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r>
                  <a:rPr lang="en-US" dirty="0"/>
                  <a:t>Alpha-Beta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oMath>
                </a14:m>
                <a:r>
                  <a:rPr lang="en-US" dirty="0"/>
                  <a:t> pruning): compute the minimax value of a game tree (or a specific state) with minimal exploration</a:t>
                </a:r>
              </a:p>
              <a:p>
                <a:pPr lvl="1"/>
                <a:r>
                  <a:rPr lang="en-US" dirty="0"/>
                  <a:t>During the search, at state </a:t>
                </a:r>
                <a14:m>
                  <m:oMath xmlns:m="http://schemas.openxmlformats.org/officeDocument/2006/math">
                    <m:r>
                      <a:rPr lang="en-US" i="1">
                        <a:latin typeface="Cambria Math" panose="02040503050406030204" pitchFamily="18" charset="0"/>
                      </a:rPr>
                      <m:t>𝑠</m:t>
                    </m:r>
                  </m:oMath>
                </a14:m>
                <a:r>
                  <a:rPr lang="en-US" dirty="0"/>
                  <a:t>, record the min (for MIN node) or max (for MAX node) value </a:t>
                </a:r>
                <a14:m>
                  <m:oMath xmlns:m="http://schemas.openxmlformats.org/officeDocument/2006/math">
                    <m:r>
                      <a:rPr lang="en-US" i="1">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of its successors that have been explored</a:t>
                </a:r>
              </a:p>
              <a:p>
                <a:pPr lvl="1"/>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lower bound of the minimax value for a MAX node (initialized as </a:t>
                </a:r>
                <a14:m>
                  <m:oMath xmlns:m="http://schemas.openxmlformats.org/officeDocument/2006/math">
                    <m:r>
                      <a:rPr lang="en-US" i="1">
                        <a:latin typeface="Cambria Math" panose="02040503050406030204" pitchFamily="18" charset="0"/>
                      </a:rPr>
                      <m:t>−∞</m:t>
                    </m:r>
                  </m:oMath>
                </a14:m>
                <a:r>
                  <a:rPr lang="en-US" dirty="0"/>
                  <a:t>) and upper bound for a MIN node (initialized as </a:t>
                </a:r>
                <a14:m>
                  <m:oMath xmlns:m="http://schemas.openxmlformats.org/officeDocument/2006/math">
                    <m:r>
                      <a:rPr lang="en-US" b="0" i="1" smtClean="0">
                        <a:latin typeface="Cambria Math" panose="02040503050406030204" pitchFamily="18" charset="0"/>
                      </a:rPr>
                      <m:t>+∞</m:t>
                    </m:r>
                  </m:oMath>
                </a14:m>
                <a:r>
                  <a:rPr lang="en-US" dirty="0"/>
                  <a:t>)</a:t>
                </a:r>
              </a:p>
              <a:p>
                <a:pPr lvl="1"/>
                <a:r>
                  <a:rPr lang="en-US" dirty="0"/>
                  <a:t>During the search, at state </a:t>
                </a:r>
                <a14:m>
                  <m:oMath xmlns:m="http://schemas.openxmlformats.org/officeDocument/2006/math">
                    <m:r>
                      <a:rPr lang="en-US" i="1">
                        <a:latin typeface="Cambria Math" panose="02040503050406030204" pitchFamily="18" charset="0"/>
                      </a:rPr>
                      <m:t>𝑠</m:t>
                    </m:r>
                  </m:oMath>
                </a14:m>
                <a:r>
                  <a:rPr lang="en-US" dirty="0"/>
                  <a:t>, record the lower-bound (</a:t>
                </a:r>
                <a14:m>
                  <m:oMath xmlns:m="http://schemas.openxmlformats.org/officeDocument/2006/math">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oMath>
                </a14:m>
                <a:r>
                  <a:rPr lang="en-US" dirty="0"/>
                  <a:t>, initialized as </a:t>
                </a:r>
                <a14:m>
                  <m:oMath xmlns:m="http://schemas.openxmlformats.org/officeDocument/2006/math">
                    <m:r>
                      <a:rPr lang="en-US" b="0" i="1" smtClean="0">
                        <a:latin typeface="Cambria Math" panose="02040503050406030204" pitchFamily="18" charset="0"/>
                      </a:rPr>
                      <m:t>−∞</m:t>
                    </m:r>
                  </m:oMath>
                </a14:m>
                <a:r>
                  <a:rPr lang="en-US" dirty="0"/>
                  <a:t>) and upper-bound (</a:t>
                </a:r>
                <a14:m>
                  <m:oMath xmlns:m="http://schemas.openxmlformats.org/officeDocument/2006/math">
                    <m:r>
                      <a:rPr lang="en-US" b="0" i="1" dirty="0" smtClean="0">
                        <a:latin typeface="Cambria Math" panose="02040503050406030204" pitchFamily="18" charset="0"/>
                      </a:rPr>
                      <m:t>𝛽</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oMath>
                </a14:m>
                <a:r>
                  <a:rPr lang="en-US" dirty="0"/>
                  <a:t>, initialized as </a:t>
                </a:r>
                <a14:m>
                  <m:oMath xmlns:m="http://schemas.openxmlformats.org/officeDocument/2006/math">
                    <m:r>
                      <a:rPr lang="en-US" b="0" i="1" smtClean="0">
                        <a:latin typeface="Cambria Math" panose="02040503050406030204" pitchFamily="18" charset="0"/>
                      </a:rPr>
                      <m:t>+∞</m:t>
                    </m:r>
                  </m:oMath>
                </a14:m>
                <a:r>
                  <a:rPr lang="en-US" dirty="0"/>
                  <a:t>) of the minimax value based on what have been searched so far (not only based on its explored successors, but also the other explored branches of the tree)</a:t>
                </a:r>
              </a:p>
              <a:p>
                <a:pPr lvl="1"/>
                <a:r>
                  <a:rPr lang="en-US" dirty="0"/>
                  <a:t>As more successors of </a:t>
                </a:r>
                <a14:m>
                  <m:oMath xmlns:m="http://schemas.openxmlformats.org/officeDocument/2006/math">
                    <m:r>
                      <a:rPr lang="en-US" b="0" i="1" smtClean="0">
                        <a:latin typeface="Cambria Math" panose="02040503050406030204" pitchFamily="18" charset="0"/>
                      </a:rPr>
                      <m:t>𝑠</m:t>
                    </m:r>
                  </m:oMath>
                </a14:m>
                <a:r>
                  <a:rPr lang="en-US" dirty="0"/>
                  <a:t> are explored, update the value of </a:t>
                </a:r>
                <a14:m>
                  <m:oMath xmlns:m="http://schemas.openxmlformats.org/officeDocument/2006/math">
                    <m:r>
                      <a:rPr lang="en-US" b="0" i="1" smtClean="0">
                        <a:latin typeface="Cambria Math" panose="02040503050406030204" pitchFamily="18" charset="0"/>
                      </a:rPr>
                      <m:t>𝑣</m:t>
                    </m:r>
                  </m:oMath>
                </a14:m>
                <a:r>
                  <a:rPr lang="en-US" dirty="0"/>
                  <a:t>, </a:t>
                </a:r>
                <a14:m>
                  <m:oMath xmlns:m="http://schemas.openxmlformats.org/officeDocument/2006/math">
                    <m:r>
                      <a:rPr lang="en-US" b="0" i="1" dirty="0" smtClean="0">
                        <a:latin typeface="Cambria Math" panose="02040503050406030204" pitchFamily="18" charset="0"/>
                      </a:rPr>
                      <m:t>𝛼</m:t>
                    </m:r>
                  </m:oMath>
                </a14:m>
                <a:r>
                  <a:rPr lang="en-US" dirty="0"/>
                  <a:t>, </a:t>
                </a:r>
                <a14:m>
                  <m:oMath xmlns:m="http://schemas.openxmlformats.org/officeDocument/2006/math">
                    <m:r>
                      <a:rPr lang="en-US" b="0" i="1" smtClean="0">
                        <a:latin typeface="Cambria Math" panose="02040503050406030204" pitchFamily="18" charset="0"/>
                      </a:rPr>
                      <m:t>𝛽</m:t>
                    </m:r>
                  </m:oMath>
                </a14:m>
                <a:endParaRPr lang="en-US" dirty="0"/>
              </a:p>
              <a:p>
                <a:pPr lvl="1"/>
                <a:r>
                  <a:rPr lang="en-US" dirty="0"/>
                  <a:t>Prune a subtree starting at a node </a:t>
                </a:r>
                <a14:m>
                  <m:oMath xmlns:m="http://schemas.openxmlformats.org/officeDocument/2006/math">
                    <m:r>
                      <a:rPr lang="en-US" b="0" i="1" smtClean="0">
                        <a:latin typeface="Cambria Math" panose="02040503050406030204" pitchFamily="18" charset="0"/>
                      </a:rPr>
                      <m:t>𝑠</m:t>
                    </m:r>
                  </m:oMath>
                </a14:m>
                <a:r>
                  <a:rPr lang="en-US" dirty="0"/>
                  <a:t> if </a:t>
                </a:r>
                <a14:m>
                  <m:oMath xmlns:m="http://schemas.openxmlformats.org/officeDocument/2006/math">
                    <m:r>
                      <a:rPr lang="en-US" b="0" i="1" smtClean="0">
                        <a:latin typeface="Cambria Math" panose="02040503050406030204" pitchFamily="18" charset="0"/>
                      </a:rPr>
                      <m:t>𝑣</m:t>
                    </m:r>
                  </m:oMath>
                </a14:m>
                <a:r>
                  <a:rPr lang="en-US" dirty="0"/>
                  <a:t> is outside of the range</a:t>
                </a:r>
              </a:p>
              <a:p>
                <a:pPr lvl="2"/>
                <a:r>
                  <a:rPr lang="en-US" dirty="0"/>
                  <a:t>For MAX player, prune if </a:t>
                </a:r>
                <a14:m>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2"/>
                <a:r>
                  <a:rPr lang="en-US" dirty="0"/>
                  <a:t>For MIN player, prune if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𝛼</m:t>
                    </m:r>
                  </m:oMath>
                </a14:m>
                <a:r>
                  <a:rPr lang="en-US" dirty="0"/>
                  <a:t> and </a:t>
                </a:r>
                <a14:m>
                  <m:oMath xmlns:m="http://schemas.openxmlformats.org/officeDocument/2006/math">
                    <m:r>
                      <a:rPr lang="en-US" b="0" i="1" smtClean="0">
                        <a:latin typeface="Cambria Math" panose="02040503050406030204" pitchFamily="18" charset="0"/>
                      </a:rPr>
                      <m:t>𝛽</m:t>
                    </m:r>
                  </m:oMath>
                </a14:m>
                <a:r>
                  <a:rPr lang="en-US" dirty="0"/>
                  <a:t> are bounds determined globally, and </a:t>
                </a:r>
                <a14:m>
                  <m:oMath xmlns:m="http://schemas.openxmlformats.org/officeDocument/2006/math">
                    <m:r>
                      <a:rPr lang="en-US" b="0" i="1" smtClean="0">
                        <a:latin typeface="Cambria Math" panose="02040503050406030204" pitchFamily="18" charset="0"/>
                      </a:rPr>
                      <m:t>𝑣</m:t>
                    </m:r>
                  </m:oMath>
                </a14:m>
                <a:r>
                  <a:rPr lang="en-US" dirty="0"/>
                  <a:t> are bounds determined locally; If there is a conflict, it only means the local branch is useless and can be pruned</a:t>
                </a:r>
              </a:p>
              <a:p>
                <a:pPr marL="594360" lvl="2"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519" t="-2469" r="-103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a:t>
            </a:fld>
            <a:endParaRPr lang="en-US" dirty="0"/>
          </a:p>
        </p:txBody>
      </p:sp>
    </p:spTree>
    <p:extLst>
      <p:ext uri="{BB962C8B-B14F-4D97-AF65-F5344CB8AC3E}">
        <p14:creationId xmlns:p14="http://schemas.microsoft.com/office/powerpoint/2010/main" val="1969803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457200" y="1219200"/>
            <a:ext cx="3024146" cy="3466577"/>
          </a:xfrm>
        </p:spPr>
        <p:txBody>
          <a:bodyPr>
            <a:normAutofit lnSpcReduction="10000"/>
          </a:bodyPr>
          <a:lstStyle/>
          <a:p>
            <a:r>
              <a:rPr lang="en-US" dirty="0"/>
              <a:t>What are the PSNEs in the following games?</a:t>
            </a:r>
          </a:p>
          <a:p>
            <a:endParaRPr lang="en-US" dirty="0"/>
          </a:p>
          <a:p>
            <a:r>
              <a:rPr lang="en-US" dirty="0"/>
              <a:t>In FvsC, is Alex: (2/3,1/3), Berry: (1/3,2/3)</a:t>
            </a:r>
            <a:r>
              <a:rPr lang="en-US" dirty="0">
                <a:solidFill>
                  <a:srgbClr val="0070C0"/>
                </a:solidFill>
              </a:rPr>
              <a:t> </a:t>
            </a:r>
            <a:r>
              <a:rPr lang="en-US" dirty="0"/>
              <a:t>a mixed strategy NE?</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30</a:t>
            </a:fld>
            <a:endParaRPr lang="en-US" dirty="0"/>
          </a:p>
        </p:txBody>
      </p:sp>
      <p:graphicFrame>
        <p:nvGraphicFramePr>
          <p:cNvPr id="7" name="Table 6"/>
          <p:cNvGraphicFramePr>
            <a:graphicFrameLocks noGrp="1"/>
          </p:cNvGraphicFramePr>
          <p:nvPr>
            <p:extLst/>
          </p:nvPr>
        </p:nvGraphicFramePr>
        <p:xfrm>
          <a:off x="1099593" y="4976572"/>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2800109" y="4685778"/>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508790" y="5374885"/>
            <a:ext cx="752286" cy="307777"/>
          </a:xfrm>
          <a:prstGeom prst="rect">
            <a:avLst/>
          </a:prstGeom>
          <a:noFill/>
        </p:spPr>
        <p:txBody>
          <a:bodyPr wrap="square" rtlCol="0">
            <a:spAutoFit/>
          </a:bodyPr>
          <a:lstStyle/>
          <a:p>
            <a:r>
              <a:rPr lang="en-US" sz="1400" dirty="0"/>
              <a:t>Player 1</a:t>
            </a:r>
          </a:p>
        </p:txBody>
      </p:sp>
      <p:graphicFrame>
        <p:nvGraphicFramePr>
          <p:cNvPr id="13" name="Table 12"/>
          <p:cNvGraphicFramePr>
            <a:graphicFrameLocks noGrp="1"/>
          </p:cNvGraphicFramePr>
          <p:nvPr>
            <p:extLst/>
          </p:nvPr>
        </p:nvGraphicFramePr>
        <p:xfrm>
          <a:off x="5143017" y="497657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5" name="TextBox 14"/>
          <p:cNvSpPr txBox="1"/>
          <p:nvPr/>
        </p:nvSpPr>
        <p:spPr>
          <a:xfrm rot="16200000">
            <a:off x="4552747" y="5279882"/>
            <a:ext cx="752286" cy="307777"/>
          </a:xfrm>
          <a:prstGeom prst="rect">
            <a:avLst/>
          </a:prstGeom>
          <a:noFill/>
        </p:spPr>
        <p:txBody>
          <a:bodyPr wrap="square" rtlCol="0">
            <a:spAutoFit/>
          </a:bodyPr>
          <a:lstStyle/>
          <a:p>
            <a:r>
              <a:rPr lang="en-US" sz="1400" dirty="0"/>
              <a:t>Alex</a:t>
            </a:r>
          </a:p>
        </p:txBody>
      </p:sp>
    </p:spTree>
    <p:extLst>
      <p:ext uri="{BB962C8B-B14F-4D97-AF65-F5344CB8AC3E}">
        <p14:creationId xmlns:p14="http://schemas.microsoft.com/office/powerpoint/2010/main" val="236801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457200" y="1219200"/>
            <a:ext cx="3024146" cy="3466577"/>
          </a:xfrm>
        </p:spPr>
        <p:txBody>
          <a:bodyPr>
            <a:normAutofit lnSpcReduction="10000"/>
          </a:bodyPr>
          <a:lstStyle/>
          <a:p>
            <a:r>
              <a:rPr lang="en-US" dirty="0"/>
              <a:t>What are the PSNEs in the following games?</a:t>
            </a:r>
          </a:p>
          <a:p>
            <a:endParaRPr lang="en-US" dirty="0"/>
          </a:p>
          <a:p>
            <a:r>
              <a:rPr lang="en-US" dirty="0"/>
              <a:t>In FvsC, is Alex: (2/3,1/3), Berry: (1/3,2/3)</a:t>
            </a:r>
            <a:r>
              <a:rPr lang="en-US" dirty="0">
                <a:solidFill>
                  <a:srgbClr val="0070C0"/>
                </a:solidFill>
              </a:rPr>
              <a:t> </a:t>
            </a:r>
            <a:r>
              <a:rPr lang="en-US" dirty="0"/>
              <a:t>a mixed strategy NE?</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31</a:t>
            </a:fld>
            <a:endParaRPr lang="en-US" dirty="0"/>
          </a:p>
        </p:txBody>
      </p:sp>
      <p:graphicFrame>
        <p:nvGraphicFramePr>
          <p:cNvPr id="7" name="Table 6"/>
          <p:cNvGraphicFramePr>
            <a:graphicFrameLocks noGrp="1"/>
          </p:cNvGraphicFramePr>
          <p:nvPr>
            <p:extLst/>
          </p:nvPr>
        </p:nvGraphicFramePr>
        <p:xfrm>
          <a:off x="1099593" y="4976572"/>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2800109" y="4685778"/>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508790" y="5374885"/>
            <a:ext cx="752286" cy="307777"/>
          </a:xfrm>
          <a:prstGeom prst="rect">
            <a:avLst/>
          </a:prstGeom>
          <a:noFill/>
        </p:spPr>
        <p:txBody>
          <a:bodyPr wrap="square" rtlCol="0">
            <a:spAutoFit/>
          </a:bodyPr>
          <a:lstStyle/>
          <a:p>
            <a:r>
              <a:rPr lang="en-US" sz="1400" dirty="0"/>
              <a:t>Player 1</a:t>
            </a:r>
          </a:p>
        </p:txBody>
      </p:sp>
      <p:sp>
        <p:nvSpPr>
          <p:cNvPr id="10" name="Oval 9"/>
          <p:cNvSpPr/>
          <p:nvPr/>
        </p:nvSpPr>
        <p:spPr>
          <a:xfrm>
            <a:off x="1099593" y="5604045"/>
            <a:ext cx="1064871"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228365" y="4976572"/>
            <a:ext cx="1064871"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25477" y="5604044"/>
            <a:ext cx="1064871"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p:cNvGraphicFramePr>
            <a:graphicFrameLocks noGrp="1"/>
          </p:cNvGraphicFramePr>
          <p:nvPr>
            <p:extLst/>
          </p:nvPr>
        </p:nvGraphicFramePr>
        <p:xfrm>
          <a:off x="5143017" y="497657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6843533" y="4685777"/>
            <a:ext cx="818908" cy="307777"/>
          </a:xfrm>
          <a:prstGeom prst="rect">
            <a:avLst/>
          </a:prstGeom>
          <a:noFill/>
        </p:spPr>
        <p:txBody>
          <a:bodyPr wrap="square" rtlCol="0">
            <a:spAutoFit/>
          </a:bodyPr>
          <a:lstStyle/>
          <a:p>
            <a:r>
              <a:rPr lang="en-US" sz="1400" dirty="0"/>
              <a:t>Berry</a:t>
            </a:r>
          </a:p>
        </p:txBody>
      </p:sp>
      <p:sp>
        <p:nvSpPr>
          <p:cNvPr id="15" name="TextBox 14"/>
          <p:cNvSpPr txBox="1"/>
          <p:nvPr/>
        </p:nvSpPr>
        <p:spPr>
          <a:xfrm rot="16200000">
            <a:off x="4552747" y="5279882"/>
            <a:ext cx="752286" cy="307777"/>
          </a:xfrm>
          <a:prstGeom prst="rect">
            <a:avLst/>
          </a:prstGeom>
          <a:noFill/>
        </p:spPr>
        <p:txBody>
          <a:bodyPr wrap="square" rtlCol="0">
            <a:spAutoFit/>
          </a:bodyPr>
          <a:lstStyle/>
          <a:p>
            <a:r>
              <a:rPr lang="en-US" sz="1400" dirty="0"/>
              <a:t>Alex</a:t>
            </a:r>
          </a:p>
        </p:txBody>
      </p:sp>
      <p:sp>
        <p:nvSpPr>
          <p:cNvPr id="16" name="TextBox 15"/>
          <p:cNvSpPr txBox="1"/>
          <p:nvPr/>
        </p:nvSpPr>
        <p:spPr>
          <a:xfrm>
            <a:off x="3619017" y="1169320"/>
            <a:ext cx="2624821" cy="646331"/>
          </a:xfrm>
          <a:prstGeom prst="rect">
            <a:avLst/>
          </a:prstGeom>
          <a:noFill/>
        </p:spPr>
        <p:txBody>
          <a:bodyPr wrap="none" rtlCol="0">
            <a:spAutoFit/>
          </a:bodyPr>
          <a:lstStyle/>
          <a:p>
            <a:r>
              <a:rPr lang="en-US" dirty="0">
                <a:solidFill>
                  <a:srgbClr val="0070C0"/>
                </a:solidFill>
              </a:rPr>
              <a:t>Prisoner’s Dilemma: (D,D)</a:t>
            </a:r>
          </a:p>
          <a:p>
            <a:endParaRPr lang="en-US" dirty="0">
              <a:solidFill>
                <a:srgbClr val="0070C0"/>
              </a:solidFill>
            </a:endParaRPr>
          </a:p>
        </p:txBody>
      </p:sp>
      <mc:AlternateContent xmlns:mc="http://schemas.openxmlformats.org/markup-compatibility/2006" xmlns:a14="http://schemas.microsoft.com/office/drawing/2010/main">
        <mc:Choice Requires="a14">
          <p:sp>
            <p:nvSpPr>
              <p:cNvPr id="17" name="Rectangle 16"/>
              <p:cNvSpPr/>
              <p:nvPr/>
            </p:nvSpPr>
            <p:spPr>
              <a:xfrm>
                <a:off x="3619017" y="1592180"/>
                <a:ext cx="5430526" cy="3315523"/>
              </a:xfrm>
              <a:prstGeom prst="rect">
                <a:avLst/>
              </a:prstGeom>
            </p:spPr>
            <p:txBody>
              <a:bodyPr wrap="none">
                <a:spAutoFit/>
              </a:bodyPr>
              <a:lstStyle/>
              <a:p>
                <a:r>
                  <a:rPr lang="en-US" dirty="0">
                    <a:solidFill>
                      <a:srgbClr val="0070C0"/>
                    </a:solidFill>
                  </a:rPr>
                  <a:t>Football vs Concert:</a:t>
                </a:r>
              </a:p>
              <a:p>
                <a:r>
                  <a:rPr lang="en-US" dirty="0">
                    <a:solidFill>
                      <a:srgbClr val="0070C0"/>
                    </a:solidFill>
                  </a:rPr>
                  <a:t>PSNE: (F,F),(C,C)</a:t>
                </a:r>
              </a:p>
              <a:p>
                <a:r>
                  <a:rPr lang="en-US" dirty="0">
                    <a:solidFill>
                      <a:srgbClr val="0070C0"/>
                    </a:solidFill>
                  </a:rPr>
                  <a:t>Mixed strategy NE: Alex: (2/3,1/3), Berry: (1/3,2/3)</a:t>
                </a:r>
              </a:p>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𝐴</m:t>
                          </m:r>
                        </m:sub>
                      </m:sSub>
                      <m:d>
                        <m:dPr>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𝐴</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𝐵</m:t>
                              </m:r>
                            </m:sub>
                          </m:sSub>
                        </m:e>
                      </m:d>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num>
                        <m:den>
                          <m:r>
                            <a:rPr lang="en-US" b="0" i="1" smtClean="0">
                              <a:solidFill>
                                <a:srgbClr val="0070C0"/>
                              </a:solidFill>
                              <a:latin typeface="Cambria Math" panose="02040503050406030204" pitchFamily="18" charset="0"/>
                            </a:rPr>
                            <m:t>3</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r>
                        <a:rPr lang="en-US" b="0" i="1" smtClean="0">
                          <a:solidFill>
                            <a:srgbClr val="0070C0"/>
                          </a:solidFill>
                          <a:latin typeface="Cambria Math" panose="02040503050406030204" pitchFamily="18" charset="0"/>
                        </a:rPr>
                        <m:t>∗2+</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num>
                        <m:den>
                          <m:r>
                            <a:rPr lang="en-US" b="0" i="1" smtClean="0">
                              <a:solidFill>
                                <a:srgbClr val="0070C0"/>
                              </a:solidFill>
                              <a:latin typeface="Cambria Math" panose="02040503050406030204" pitchFamily="18" charset="0"/>
                            </a:rPr>
                            <m:t>3</m:t>
                          </m:r>
                        </m:den>
                      </m:f>
                      <m:r>
                        <a:rPr lang="en-US" b="0" i="1" smtClean="0">
                          <a:solidFill>
                            <a:srgbClr val="0070C0"/>
                          </a:solidFill>
                          <a:latin typeface="Cambria Math" panose="02040503050406030204" pitchFamily="18" charset="0"/>
                        </a:rPr>
                        <m:t>∗1=2/3</m:t>
                      </m:r>
                    </m:oMath>
                  </m:oMathPara>
                </a14:m>
                <a:endParaRPr lang="en-US" dirty="0">
                  <a:solidFill>
                    <a:srgbClr val="0070C0"/>
                  </a:solidFill>
                </a:endParaRPr>
              </a:p>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𝐴</m:t>
                          </m:r>
                        </m:sub>
                      </m:sSub>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𝐹</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𝐵</m:t>
                              </m:r>
                            </m:sub>
                          </m:sSub>
                        </m:e>
                      </m:d>
                      <m:r>
                        <a:rPr lang="en-US" b="0" i="1" smtClean="0">
                          <a:solidFill>
                            <a:srgbClr val="0070C0"/>
                          </a:solidFill>
                          <a:latin typeface="Cambria Math" panose="02040503050406030204" pitchFamily="18" charset="0"/>
                        </a:rPr>
                        <m:t>=2∗</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num>
                        <m:den>
                          <m:r>
                            <a:rPr lang="en-US" b="0" i="1" smtClean="0">
                              <a:solidFill>
                                <a:srgbClr val="0070C0"/>
                              </a:solidFill>
                              <a:latin typeface="Cambria Math" panose="02040503050406030204" pitchFamily="18" charset="0"/>
                            </a:rPr>
                            <m:t>3</m:t>
                          </m:r>
                        </m:den>
                      </m:f>
                    </m:oMath>
                  </m:oMathPara>
                </a14:m>
                <a:endParaRPr lang="en-US" b="0" dirty="0">
                  <a:solidFill>
                    <a:srgbClr val="0070C0"/>
                  </a:solidFill>
                </a:endParaRPr>
              </a:p>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𝐴</m:t>
                          </m:r>
                        </m:sub>
                      </m:sSub>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𝐶</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𝐵</m:t>
                              </m:r>
                            </m:sub>
                          </m:sSub>
                        </m:e>
                      </m:d>
                      <m:r>
                        <a:rPr lang="en-US" b="0" i="1" smtClean="0">
                          <a:solidFill>
                            <a:srgbClr val="0070C0"/>
                          </a:solidFill>
                          <a:latin typeface="Cambria Math" panose="02040503050406030204" pitchFamily="18" charset="0"/>
                        </a:rPr>
                        <m:t>=1∗</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num>
                        <m:den>
                          <m:r>
                            <a:rPr lang="en-US" b="0" i="1" smtClean="0">
                              <a:solidFill>
                                <a:srgbClr val="0070C0"/>
                              </a:solidFill>
                              <a:latin typeface="Cambria Math" panose="02040503050406030204" pitchFamily="18" charset="0"/>
                            </a:rPr>
                            <m:t>3</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num>
                        <m:den>
                          <m:r>
                            <a:rPr lang="en-US" b="0" i="1" smtClean="0">
                              <a:solidFill>
                                <a:srgbClr val="0070C0"/>
                              </a:solidFill>
                              <a:latin typeface="Cambria Math" panose="02040503050406030204" pitchFamily="18" charset="0"/>
                            </a:rPr>
                            <m:t>3</m:t>
                          </m:r>
                        </m:den>
                      </m:f>
                    </m:oMath>
                  </m:oMathPara>
                </a14:m>
                <a:endParaRPr lang="en-US" b="0" dirty="0">
                  <a:solidFill>
                    <a:srgbClr val="0070C0"/>
                  </a:solidFill>
                </a:endParaRPr>
              </a:p>
              <a:p>
                <a:r>
                  <a:rPr lang="en-US" dirty="0">
                    <a:solidFill>
                      <a:srgbClr val="0070C0"/>
                    </a:solidFill>
                  </a:rPr>
                  <a:t>So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𝐴</m:t>
                        </m:r>
                      </m:sub>
                    </m:sSub>
                    <m:d>
                      <m:dPr>
                        <m:ctrlPr>
                          <a:rPr lang="en-US" b="0" i="1" smtClean="0">
                            <a:solidFill>
                              <a:srgbClr val="0070C0"/>
                            </a:solidFill>
                            <a:latin typeface="Cambria Math" panose="02040503050406030204" pitchFamily="18" charset="0"/>
                          </a:rPr>
                        </m:ctrlPr>
                      </m:dPr>
                      <m:e>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𝐴</m:t>
                            </m:r>
                          </m:sub>
                          <m:sup>
                            <m:r>
                              <a:rPr lang="en-US" b="0" i="1" smtClean="0">
                                <a:solidFill>
                                  <a:srgbClr val="0070C0"/>
                                </a:solidFill>
                                <a:latin typeface="Cambria Math" panose="02040503050406030204" pitchFamily="18" charset="0"/>
                              </a:rPr>
                              <m:t>′</m:t>
                            </m:r>
                          </m:sup>
                        </m:sSubSup>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𝑠</m:t>
                            </m:r>
                          </m:e>
                          <m:sub>
                            <m:r>
                              <a:rPr lang="en-US" b="0" i="1" smtClean="0">
                                <a:solidFill>
                                  <a:srgbClr val="0070C0"/>
                                </a:solidFill>
                                <a:latin typeface="Cambria Math" panose="02040503050406030204" pitchFamily="18" charset="0"/>
                              </a:rPr>
                              <m:t>𝐵</m:t>
                            </m:r>
                          </m:sub>
                        </m:sSub>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𝜖</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𝑢</m:t>
                        </m:r>
                      </m:e>
                      <m:sub>
                        <m:r>
                          <a:rPr lang="en-US" i="1">
                            <a:solidFill>
                              <a:srgbClr val="0070C0"/>
                            </a:solidFill>
                            <a:latin typeface="Cambria Math" panose="02040503050406030204" pitchFamily="18" charset="0"/>
                          </a:rPr>
                          <m:t>𝐴</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𝐹</m:t>
                        </m:r>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𝑠</m:t>
                            </m:r>
                          </m:e>
                          <m:sub>
                            <m:r>
                              <a:rPr lang="en-US" i="1">
                                <a:solidFill>
                                  <a:srgbClr val="0070C0"/>
                                </a:solidFill>
                                <a:latin typeface="Cambria Math" panose="02040503050406030204" pitchFamily="18" charset="0"/>
                              </a:rPr>
                              <m:t>𝐵</m:t>
                            </m:r>
                          </m:sub>
                        </m:sSub>
                      </m:e>
                    </m:d>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m:t>
                        </m:r>
                        <m:r>
                          <a:rPr lang="en-US" b="0" i="1" smtClean="0">
                            <a:solidFill>
                              <a:srgbClr val="0070C0"/>
                            </a:solidFill>
                            <a:latin typeface="Cambria Math" panose="02040503050406030204" pitchFamily="18" charset="0"/>
                          </a:rPr>
                          <m:t>𝜖</m:t>
                        </m:r>
                      </m:e>
                    </m:d>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𝑢</m:t>
                        </m:r>
                      </m:e>
                      <m:sub>
                        <m:r>
                          <a:rPr lang="en-US" i="1">
                            <a:solidFill>
                              <a:srgbClr val="0070C0"/>
                            </a:solidFill>
                            <a:latin typeface="Cambria Math" panose="02040503050406030204" pitchFamily="18" charset="0"/>
                          </a:rPr>
                          <m:t>𝐴</m:t>
                        </m:r>
                      </m:sub>
                    </m:sSub>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𝐶</m:t>
                        </m:r>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𝑠</m:t>
                            </m:r>
                          </m:e>
                          <m:sub>
                            <m:r>
                              <a:rPr lang="en-US" i="1">
                                <a:solidFill>
                                  <a:srgbClr val="0070C0"/>
                                </a:solidFill>
                                <a:latin typeface="Cambria Math" panose="02040503050406030204" pitchFamily="18" charset="0"/>
                              </a:rPr>
                              <m:t>𝐵</m:t>
                            </m:r>
                          </m:sub>
                        </m:sSub>
                      </m:e>
                    </m:d>
                    <m:r>
                      <a:rPr lang="en-US" b="0" i="1" smtClean="0">
                        <a:solidFill>
                          <a:srgbClr val="0070C0"/>
                        </a:solidFill>
                        <a:latin typeface="Cambria Math" panose="02040503050406030204" pitchFamily="18" charset="0"/>
                      </a:rPr>
                      <m:t>=2/3</m:t>
                    </m:r>
                  </m:oMath>
                </a14:m>
                <a:endParaRPr lang="en-US" dirty="0">
                  <a:solidFill>
                    <a:srgbClr val="0070C0"/>
                  </a:solidFill>
                </a:endParaRPr>
              </a:p>
              <a:p>
                <a:r>
                  <a:rPr lang="en-US" dirty="0">
                    <a:solidFill>
                      <a:srgbClr val="0070C0"/>
                    </a:solidFill>
                  </a:rPr>
                  <a:t>So Alex has no incentive to deviate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𝐴</m:t>
                        </m:r>
                      </m:sub>
                    </m:sSub>
                  </m:oMath>
                </a14:m>
                <a:r>
                  <a:rPr lang="en-US" dirty="0">
                    <a:solidFill>
                      <a:srgbClr val="0070C0"/>
                    </a:solidFill>
                  </a:rPr>
                  <a:t> cannot increase)</a:t>
                </a:r>
              </a:p>
              <a:p>
                <a:r>
                  <a:rPr lang="en-US" dirty="0">
                    <a:solidFill>
                      <a:srgbClr val="0070C0"/>
                    </a:solidFill>
                  </a:rPr>
                  <a:t>Similar reasoning goes for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𝐵</m:t>
                        </m:r>
                      </m:sub>
                    </m:sSub>
                  </m:oMath>
                </a14:m>
                <a:endParaRPr lang="en-US" dirty="0">
                  <a:solidFill>
                    <a:srgbClr val="0070C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619017" y="1592180"/>
                <a:ext cx="5430526" cy="3315523"/>
              </a:xfrm>
              <a:prstGeom prst="rect">
                <a:avLst/>
              </a:prstGeom>
              <a:blipFill rotWithShape="0">
                <a:blip r:embed="rId2"/>
                <a:stretch>
                  <a:fillRect l="-1010" t="-919" b="-2022"/>
                </a:stretch>
              </a:blipFill>
            </p:spPr>
            <p:txBody>
              <a:bodyPr/>
              <a:lstStyle/>
              <a:p>
                <a:r>
                  <a:rPr lang="en-US">
                    <a:noFill/>
                  </a:rPr>
                  <a:t> </a:t>
                </a:r>
              </a:p>
            </p:txBody>
          </p:sp>
        </mc:Fallback>
      </mc:AlternateContent>
    </p:spTree>
    <p:extLst>
      <p:ext uri="{BB962C8B-B14F-4D97-AF65-F5344CB8AC3E}">
        <p14:creationId xmlns:p14="http://schemas.microsoft.com/office/powerpoint/2010/main" val="96287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Theorem (Nash 1951): NE always exists in finite games</a:t>
                </a:r>
              </a:p>
              <a:p>
                <a:pPr lvl="1"/>
                <a:r>
                  <a:rPr lang="en-US" dirty="0"/>
                  <a:t>Finite game: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&lt;∞,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&lt;∞</m:t>
                    </m:r>
                  </m:oMath>
                </a14:m>
                <a:endParaRPr lang="en-US" dirty="0"/>
              </a:p>
              <a:p>
                <a:pPr lvl="1"/>
                <a:r>
                  <a:rPr lang="en-US" dirty="0"/>
                  <a:t>NE: pure or mixed</a:t>
                </a:r>
              </a:p>
              <a:p>
                <a:pPr lvl="1"/>
                <a:r>
                  <a:rPr lang="en-US" dirty="0"/>
                  <a:t>Proof: Through Brouwer's fixed point theorem</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32</a:t>
            </a:fld>
            <a:endParaRPr lang="en-US" dirty="0"/>
          </a:p>
        </p:txBody>
      </p:sp>
    </p:spTree>
    <p:extLst>
      <p:ext uri="{BB962C8B-B14F-4D97-AF65-F5344CB8AC3E}">
        <p14:creationId xmlns:p14="http://schemas.microsoft.com/office/powerpoint/2010/main" val="294751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PSNE</a:t>
            </a:r>
          </a:p>
        </p:txBody>
      </p:sp>
      <p:sp>
        <p:nvSpPr>
          <p:cNvPr id="3" name="Content Placeholder 2"/>
          <p:cNvSpPr>
            <a:spLocks noGrp="1"/>
          </p:cNvSpPr>
          <p:nvPr>
            <p:ph sz="quarter" idx="1"/>
          </p:nvPr>
        </p:nvSpPr>
        <p:spPr/>
        <p:txBody>
          <a:bodyPr/>
          <a:lstStyle/>
          <a:p>
            <a:r>
              <a:rPr lang="en-US" dirty="0"/>
              <a:t>Find pure strategy Nash Equilibrium (PSNE)</a:t>
            </a:r>
          </a:p>
          <a:p>
            <a:pPr lvl="1"/>
            <a:r>
              <a:rPr lang="en-US" dirty="0"/>
              <a:t>Enumerate all action profile</a:t>
            </a:r>
          </a:p>
          <a:p>
            <a:pPr lvl="1"/>
            <a:r>
              <a:rPr lang="en-US" dirty="0"/>
              <a:t>For each action profile, check for each player to see if there is no incentive for this player to deviate, i.e., there exists another action of this player that lead to higher payoff, given the actions of other players</a:t>
            </a:r>
          </a:p>
          <a:p>
            <a:r>
              <a:rPr lang="en-US" dirty="0"/>
              <a:t>Can we do better?</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8773521"/>
              </p:ext>
            </p:extLst>
          </p:nvPr>
        </p:nvGraphicFramePr>
        <p:xfrm>
          <a:off x="2611927" y="4781767"/>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4312443" y="4490973"/>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2021124" y="5180080"/>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361951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PSNE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199"/>
                <a:ext cx="8229600" cy="3306486"/>
              </a:xfrm>
            </p:spPr>
            <p:txBody>
              <a:bodyPr>
                <a:normAutofit fontScale="92500" lnSpcReduction="20000"/>
              </a:bodyPr>
              <a:lstStyle/>
              <a:p>
                <a:r>
                  <a:rPr lang="en-US" dirty="0" smtClean="0">
                    <a:solidFill>
                      <a:srgbClr val="0070C0"/>
                    </a:solidFill>
                  </a:rPr>
                  <a:t>Strictly</a:t>
                </a:r>
                <a:r>
                  <a:rPr lang="en-US" dirty="0"/>
                  <a:t> dominated strategies cannot be part of an NE</a:t>
                </a:r>
              </a:p>
              <a:p>
                <a:pPr lvl="1"/>
                <a14:m>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strictly dominated if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oMath>
                </a14:m>
                <a:r>
                  <a:rPr lang="en-US" i="1" dirty="0" smtClean="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oMath>
                </a14:m>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can be a mixed strategy</a:t>
                </a:r>
              </a:p>
              <a:p>
                <a:pPr lvl="2"/>
                <a:r>
                  <a:rPr lang="en-US" dirty="0"/>
                  <a:t>Only need to check pure strategies of other players, 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endParaRPr lang="en-US" dirty="0"/>
              </a:p>
              <a:p>
                <a:pPr lvl="1"/>
                <a:r>
                  <a:rPr lang="en-US" dirty="0"/>
                  <a:t>Such a strategy can never be BR, thus not part of NE</a:t>
                </a:r>
              </a:p>
              <a:p>
                <a:pPr lvl="1"/>
                <a:r>
                  <a:rPr lang="en-US" dirty="0"/>
                  <a:t>Weakly dominated strategy can be part of an NE</a:t>
                </a:r>
              </a:p>
              <a:p>
                <a:r>
                  <a:rPr lang="en-US" dirty="0"/>
                  <a:t>Remove strictly dominated actions (pure strategies) and then find PSNE in the remaining game</a:t>
                </a:r>
              </a:p>
              <a:p>
                <a:r>
                  <a:rPr lang="en-US" dirty="0"/>
                  <a:t>Can we do better?</a:t>
                </a:r>
              </a:p>
              <a:p>
                <a:pPr lvl="1"/>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199"/>
                <a:ext cx="8229600" cy="3306486"/>
              </a:xfrm>
              <a:blipFill rotWithShape="0">
                <a:blip r:embed="rId2"/>
                <a:stretch>
                  <a:fillRect l="-667" t="-405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34</a:t>
            </a:fld>
            <a:endParaRPr lang="en-US" dirty="0"/>
          </a:p>
        </p:txBody>
      </p:sp>
      <p:graphicFrame>
        <p:nvGraphicFramePr>
          <p:cNvPr id="7" name="Table 6"/>
          <p:cNvGraphicFramePr>
            <a:graphicFrameLocks noGrp="1"/>
          </p:cNvGraphicFramePr>
          <p:nvPr>
            <p:extLst/>
          </p:nvPr>
        </p:nvGraphicFramePr>
        <p:xfrm>
          <a:off x="5150732" y="4926416"/>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A</a:t>
                      </a:r>
                    </a:p>
                  </a:txBody>
                  <a:tcPr/>
                </a:tc>
                <a:tc>
                  <a:txBody>
                    <a:bodyPr/>
                    <a:lstStyle/>
                    <a:p>
                      <a:pPr algn="ctr"/>
                      <a:r>
                        <a:rPr lang="en-US" sz="1400" dirty="0"/>
                        <a:t>B</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B</a:t>
                      </a:r>
                    </a:p>
                  </a:txBody>
                  <a:tcPr/>
                </a:tc>
                <a:tc>
                  <a:txBody>
                    <a:bodyPr/>
                    <a:lstStyle/>
                    <a:p>
                      <a:pPr algn="ctr"/>
                      <a:r>
                        <a:rPr lang="en-US" sz="1400" dirty="0"/>
                        <a:t>0,0</a:t>
                      </a:r>
                    </a:p>
                  </a:txBody>
                  <a:tcPr/>
                </a:tc>
                <a:tc>
                  <a:txBody>
                    <a:bodyPr/>
                    <a:lstStyle/>
                    <a:p>
                      <a:pPr algn="ctr"/>
                      <a:r>
                        <a:rPr lang="en-US" sz="1400" dirty="0"/>
                        <a:t>0,0</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6851248" y="4635622"/>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4559929" y="5324729"/>
            <a:ext cx="752286" cy="307777"/>
          </a:xfrm>
          <a:prstGeom prst="rect">
            <a:avLst/>
          </a:prstGeom>
          <a:noFill/>
        </p:spPr>
        <p:txBody>
          <a:bodyPr wrap="square" rtlCol="0">
            <a:spAutoFit/>
          </a:bodyPr>
          <a:lstStyle/>
          <a:p>
            <a:r>
              <a:rPr lang="en-US" sz="1400" dirty="0"/>
              <a:t>Player 1</a:t>
            </a:r>
          </a:p>
        </p:txBody>
      </p:sp>
      <p:graphicFrame>
        <p:nvGraphicFramePr>
          <p:cNvPr id="14" name="Table 13"/>
          <p:cNvGraphicFramePr>
            <a:graphicFrameLocks noGrp="1"/>
          </p:cNvGraphicFramePr>
          <p:nvPr>
            <p:extLst/>
          </p:nvPr>
        </p:nvGraphicFramePr>
        <p:xfrm>
          <a:off x="1118793" y="4851215"/>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 xmlns:a16="http://schemas.microsoft.com/office/drawing/2014/main" val="10003"/>
                  </a:ext>
                </a:extLst>
              </a:tr>
            </a:tbl>
          </a:graphicData>
        </a:graphic>
      </p:graphicFrame>
      <p:sp>
        <p:nvSpPr>
          <p:cNvPr id="15" name="TextBox 14"/>
          <p:cNvSpPr txBox="1"/>
          <p:nvPr/>
        </p:nvSpPr>
        <p:spPr>
          <a:xfrm>
            <a:off x="2819309" y="4560421"/>
            <a:ext cx="818908" cy="307777"/>
          </a:xfrm>
          <a:prstGeom prst="rect">
            <a:avLst/>
          </a:prstGeom>
          <a:noFill/>
        </p:spPr>
        <p:txBody>
          <a:bodyPr wrap="square" rtlCol="0">
            <a:spAutoFit/>
          </a:bodyPr>
          <a:lstStyle/>
          <a:p>
            <a:r>
              <a:rPr lang="en-US" sz="1400" dirty="0"/>
              <a:t>Player 2</a:t>
            </a:r>
          </a:p>
        </p:txBody>
      </p:sp>
      <p:sp>
        <p:nvSpPr>
          <p:cNvPr id="16" name="TextBox 15"/>
          <p:cNvSpPr txBox="1"/>
          <p:nvPr/>
        </p:nvSpPr>
        <p:spPr>
          <a:xfrm rot="16200000">
            <a:off x="527990" y="5249528"/>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190414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PSNE</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79615451"/>
              </p:ext>
            </p:extLst>
          </p:nvPr>
        </p:nvGraphicFramePr>
        <p:xfrm>
          <a:off x="5150732" y="4926416"/>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A</a:t>
                      </a:r>
                    </a:p>
                  </a:txBody>
                  <a:tcPr/>
                </a:tc>
                <a:tc>
                  <a:txBody>
                    <a:bodyPr/>
                    <a:lstStyle/>
                    <a:p>
                      <a:pPr algn="ctr"/>
                      <a:r>
                        <a:rPr lang="en-US" sz="1400" dirty="0"/>
                        <a:t>B</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B</a:t>
                      </a:r>
                    </a:p>
                  </a:txBody>
                  <a:tcPr/>
                </a:tc>
                <a:tc>
                  <a:txBody>
                    <a:bodyPr/>
                    <a:lstStyle/>
                    <a:p>
                      <a:pPr algn="ctr"/>
                      <a:r>
                        <a:rPr lang="en-US" sz="1400" dirty="0"/>
                        <a:t>0,0</a:t>
                      </a:r>
                    </a:p>
                  </a:txBody>
                  <a:tcPr/>
                </a:tc>
                <a:tc>
                  <a:txBody>
                    <a:bodyPr/>
                    <a:lstStyle/>
                    <a:p>
                      <a:pPr algn="ctr"/>
                      <a:r>
                        <a:rPr lang="en-US" sz="1400" dirty="0"/>
                        <a:t>0,0</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6851248" y="4635622"/>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4559929" y="5324729"/>
            <a:ext cx="752286" cy="307777"/>
          </a:xfrm>
          <a:prstGeom prst="rect">
            <a:avLst/>
          </a:prstGeom>
          <a:noFill/>
        </p:spPr>
        <p:txBody>
          <a:bodyPr wrap="square" rtlCol="0">
            <a:spAutoFit/>
          </a:bodyPr>
          <a:lstStyle/>
          <a:p>
            <a:r>
              <a:rPr lang="en-US" sz="14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2200608222"/>
              </p:ext>
            </p:extLst>
          </p:nvPr>
        </p:nvGraphicFramePr>
        <p:xfrm>
          <a:off x="1118793" y="4851215"/>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 xmlns:a16="http://schemas.microsoft.com/office/drawing/2014/main" val="10003"/>
                  </a:ext>
                </a:extLst>
              </a:tr>
            </a:tbl>
          </a:graphicData>
        </a:graphic>
      </p:graphicFrame>
      <p:sp>
        <p:nvSpPr>
          <p:cNvPr id="15" name="TextBox 14"/>
          <p:cNvSpPr txBox="1"/>
          <p:nvPr/>
        </p:nvSpPr>
        <p:spPr>
          <a:xfrm>
            <a:off x="2819309" y="4560421"/>
            <a:ext cx="818908" cy="307777"/>
          </a:xfrm>
          <a:prstGeom prst="rect">
            <a:avLst/>
          </a:prstGeom>
          <a:noFill/>
        </p:spPr>
        <p:txBody>
          <a:bodyPr wrap="square" rtlCol="0">
            <a:spAutoFit/>
          </a:bodyPr>
          <a:lstStyle/>
          <a:p>
            <a:r>
              <a:rPr lang="en-US" sz="1400" dirty="0"/>
              <a:t>Player 2</a:t>
            </a:r>
          </a:p>
        </p:txBody>
      </p:sp>
      <p:sp>
        <p:nvSpPr>
          <p:cNvPr id="16" name="TextBox 15"/>
          <p:cNvSpPr txBox="1"/>
          <p:nvPr/>
        </p:nvSpPr>
        <p:spPr>
          <a:xfrm rot="16200000">
            <a:off x="527990" y="5249528"/>
            <a:ext cx="752286" cy="307777"/>
          </a:xfrm>
          <a:prstGeom prst="rect">
            <a:avLst/>
          </a:prstGeom>
          <a:noFill/>
        </p:spPr>
        <p:txBody>
          <a:bodyPr wrap="square" rtlCol="0">
            <a:spAutoFit/>
          </a:bodyPr>
          <a:lstStyle/>
          <a:p>
            <a:r>
              <a:rPr lang="en-US" sz="1400" dirty="0"/>
              <a:t>Player 1</a:t>
            </a:r>
          </a:p>
        </p:txBody>
      </p:sp>
      <p:sp>
        <p:nvSpPr>
          <p:cNvPr id="17" name="Oval 16"/>
          <p:cNvSpPr/>
          <p:nvPr/>
        </p:nvSpPr>
        <p:spPr>
          <a:xfrm>
            <a:off x="7331599" y="5553889"/>
            <a:ext cx="1064871"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665731" y="4851215"/>
            <a:ext cx="532389"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893916" y="5154530"/>
            <a:ext cx="191948" cy="915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081707" y="5145858"/>
            <a:ext cx="191948" cy="915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3206844" y="5232409"/>
                <a:ext cx="60625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accent1"/>
                          </a:solidFill>
                          <a:latin typeface="Cambria Math" panose="02040503050406030204" pitchFamily="18" charset="0"/>
                        </a:rPr>
                        <m:t>≥</m:t>
                      </m:r>
                    </m:oMath>
                  </m:oMathPara>
                </a14:m>
                <a:endParaRPr lang="en-US" sz="3200" dirty="0">
                  <a:solidFill>
                    <a:schemeClr val="accent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206844" y="5232409"/>
                <a:ext cx="606256" cy="58477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2"/>
              <p:cNvSpPr txBox="1">
                <a:spLocks/>
              </p:cNvSpPr>
              <p:nvPr/>
            </p:nvSpPr>
            <p:spPr>
              <a:xfrm>
                <a:off x="457200" y="1219200"/>
                <a:ext cx="8229600" cy="3130426"/>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solidFill>
                      <a:srgbClr val="0070C0"/>
                    </a:solidFill>
                  </a:rPr>
                  <a:t>Strictly</a:t>
                </a:r>
                <a:r>
                  <a:rPr lang="en-US" dirty="0"/>
                  <a:t> dominated strategies cannot be part of an NE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a:t> is strictly dominated if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oMath>
                </a14:m>
                <a:r>
                  <a:rPr lang="en-US" i="1" dirty="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oMath>
                </a14:m>
                <a:endParaRPr lang="en-US" dirty="0"/>
              </a:p>
              <a:p>
                <a:pPr lvl="2"/>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𝑖</m:t>
                        </m:r>
                      </m:sub>
                    </m:sSub>
                    <m:r>
                      <a:rPr lang="en-US" i="1" smtClean="0">
                        <a:latin typeface="Cambria Math" panose="02040503050406030204" pitchFamily="18" charset="0"/>
                      </a:rPr>
                      <m:t>′</m:t>
                    </m:r>
                  </m:oMath>
                </a14:m>
                <a:r>
                  <a:rPr lang="en-US" dirty="0"/>
                  <a:t> can be a mixed strategy</a:t>
                </a:r>
              </a:p>
              <a:p>
                <a:pPr lvl="2"/>
                <a:r>
                  <a:rPr lang="en-US" dirty="0"/>
                  <a:t>Only need to check pure strategies of other players, i.e.,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𝑎</m:t>
                        </m:r>
                      </m:e>
                      <m:sub>
                        <m:r>
                          <a:rPr lang="en-US" i="1" smtClean="0">
                            <a:latin typeface="Cambria Math" panose="02040503050406030204" pitchFamily="18" charset="0"/>
                          </a:rPr>
                          <m:t>−</m:t>
                        </m:r>
                        <m:r>
                          <a:rPr lang="en-US" i="1" smtClean="0">
                            <a:latin typeface="Cambria Math" panose="02040503050406030204" pitchFamily="18" charset="0"/>
                          </a:rPr>
                          <m:t>𝑖</m:t>
                        </m:r>
                      </m:sub>
                    </m:sSub>
                  </m:oMath>
                </a14:m>
                <a:endParaRPr lang="en-US" dirty="0"/>
              </a:p>
              <a:p>
                <a:pPr lvl="1"/>
                <a:r>
                  <a:rPr lang="en-US" dirty="0"/>
                  <a:t>Such a strategy can never be BR, thus not part of NE</a:t>
                </a:r>
              </a:p>
              <a:p>
                <a:pPr lvl="1"/>
                <a:r>
                  <a:rPr lang="en-US" dirty="0"/>
                  <a:t>Weakly dominated strategy can be part of an NE</a:t>
                </a:r>
              </a:p>
              <a:p>
                <a:r>
                  <a:rPr lang="en-US" dirty="0"/>
                  <a:t>Remove strictly dominated actions (pure strategies) and then find PSNE in the remaining game</a:t>
                </a:r>
              </a:p>
              <a:p>
                <a:r>
                  <a:rPr lang="en-US" dirty="0"/>
                  <a:t>Can we do better?</a:t>
                </a:r>
              </a:p>
              <a:p>
                <a:pPr lvl="1"/>
                <a:endParaRPr lang="en-US" dirty="0"/>
              </a:p>
              <a:p>
                <a:pPr lvl="1"/>
                <a:endParaRPr lang="en-US" dirty="0"/>
              </a:p>
              <a:p>
                <a:pPr lvl="1"/>
                <a:endParaRPr lang="en-US" dirty="0"/>
              </a:p>
              <a:p>
                <a:pPr lvl="1"/>
                <a:endParaRPr lang="en-US" dirty="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457200" y="1219200"/>
                <a:ext cx="8229600" cy="3130426"/>
              </a:xfrm>
              <a:prstGeom prst="rect">
                <a:avLst/>
              </a:prstGeom>
              <a:blipFill rotWithShape="0">
                <a:blip r:embed="rId3"/>
                <a:stretch>
                  <a:fillRect l="-667" t="-4280" b="-3696"/>
                </a:stretch>
              </a:blipFill>
            </p:spPr>
            <p:txBody>
              <a:bodyPr/>
              <a:lstStyle/>
              <a:p>
                <a:r>
                  <a:rPr lang="en-US">
                    <a:noFill/>
                  </a:rPr>
                  <a:t> </a:t>
                </a:r>
              </a:p>
            </p:txBody>
          </p:sp>
        </mc:Fallback>
      </mc:AlternateContent>
    </p:spTree>
    <p:extLst>
      <p:ext uri="{BB962C8B-B14F-4D97-AF65-F5344CB8AC3E}">
        <p14:creationId xmlns:p14="http://schemas.microsoft.com/office/powerpoint/2010/main" val="356571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PSNE</a:t>
            </a:r>
          </a:p>
        </p:txBody>
      </p:sp>
      <p:sp>
        <p:nvSpPr>
          <p:cNvPr id="3" name="Content Placeholder 2"/>
          <p:cNvSpPr>
            <a:spLocks noGrp="1"/>
          </p:cNvSpPr>
          <p:nvPr>
            <p:ph sz="quarter" idx="1"/>
          </p:nvPr>
        </p:nvSpPr>
        <p:spPr>
          <a:xfrm>
            <a:off x="457200" y="1219200"/>
            <a:ext cx="8229600" cy="3495063"/>
          </a:xfrm>
        </p:spPr>
        <p:txBody>
          <a:bodyPr>
            <a:normAutofit fontScale="92500" lnSpcReduction="20000"/>
          </a:bodyPr>
          <a:lstStyle/>
          <a:p>
            <a:r>
              <a:rPr lang="en-US" dirty="0"/>
              <a:t>Iterative Elimination of Strictly Dominated Strategies</a:t>
            </a:r>
          </a:p>
          <a:p>
            <a:pPr lvl="1"/>
            <a:r>
              <a:rPr lang="en-US" dirty="0"/>
              <a:t>In each step, eliminate dominated strategies</a:t>
            </a:r>
            <a:r>
              <a:rPr lang="zh-CN" altLang="en-US" dirty="0"/>
              <a:t> </a:t>
            </a:r>
            <a:r>
              <a:rPr lang="en-US" altLang="zh-CN" dirty="0"/>
              <a:t>(pure</a:t>
            </a:r>
            <a:r>
              <a:rPr lang="zh-CN" altLang="en-US" dirty="0"/>
              <a:t> </a:t>
            </a:r>
            <a:r>
              <a:rPr lang="en-US" altLang="zh-CN" dirty="0"/>
              <a:t>strategies,</a:t>
            </a:r>
            <a:r>
              <a:rPr lang="zh-CN" altLang="en-US" dirty="0"/>
              <a:t> </a:t>
            </a:r>
            <a:r>
              <a:rPr lang="en-US" altLang="zh-CN" dirty="0"/>
              <a:t>i.e.,</a:t>
            </a:r>
            <a:r>
              <a:rPr lang="zh-CN" altLang="en-US" dirty="0"/>
              <a:t> </a:t>
            </a:r>
            <a:r>
              <a:rPr lang="en-US" altLang="zh-CN" dirty="0"/>
              <a:t>actions)</a:t>
            </a:r>
            <a:r>
              <a:rPr lang="en-US" dirty="0"/>
              <a:t> from each player’s strategy space. Repeat until no more </a:t>
            </a:r>
            <a:r>
              <a:rPr lang="en-US" altLang="zh-CN" dirty="0"/>
              <a:t>action</a:t>
            </a:r>
            <a:r>
              <a:rPr lang="en-US" dirty="0"/>
              <a:t> can be removed</a:t>
            </a:r>
          </a:p>
          <a:p>
            <a:pPr lvl="1"/>
            <a:r>
              <a:rPr lang="en-US" dirty="0"/>
              <a:t>When the remaining game has only one action for each player, then that is the unique Nash Equilibrium of the game and the game is called dominance solvable</a:t>
            </a:r>
          </a:p>
          <a:p>
            <a:pPr lvl="2"/>
            <a:r>
              <a:rPr lang="en-US" dirty="0"/>
              <a:t>It may not be a dominant strategy equilibrium</a:t>
            </a:r>
          </a:p>
          <a:p>
            <a:pPr lvl="1"/>
            <a:r>
              <a:rPr lang="en-US" dirty="0"/>
              <a:t>When the remaining game has more than one action for some players, find PSNE in the remaining game</a:t>
            </a:r>
          </a:p>
          <a:p>
            <a:pPr lvl="1"/>
            <a:r>
              <a:rPr lang="en-US" dirty="0"/>
              <a:t>Order of removal does not matter</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36</a:t>
            </a:fld>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78623630"/>
              </p:ext>
            </p:extLst>
          </p:nvPr>
        </p:nvGraphicFramePr>
        <p:xfrm>
          <a:off x="2669800" y="5071134"/>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 xmlns:a16="http://schemas.microsoft.com/office/drawing/2014/main" val="10003"/>
                  </a:ext>
                </a:extLst>
              </a:tr>
            </a:tbl>
          </a:graphicData>
        </a:graphic>
      </p:graphicFrame>
      <p:sp>
        <p:nvSpPr>
          <p:cNvPr id="18" name="TextBox 17"/>
          <p:cNvSpPr txBox="1"/>
          <p:nvPr/>
        </p:nvSpPr>
        <p:spPr>
          <a:xfrm>
            <a:off x="4370316" y="4780340"/>
            <a:ext cx="818908" cy="307777"/>
          </a:xfrm>
          <a:prstGeom prst="rect">
            <a:avLst/>
          </a:prstGeom>
          <a:noFill/>
        </p:spPr>
        <p:txBody>
          <a:bodyPr wrap="square" rtlCol="0">
            <a:spAutoFit/>
          </a:bodyPr>
          <a:lstStyle/>
          <a:p>
            <a:r>
              <a:rPr lang="en-US" sz="1400" dirty="0"/>
              <a:t>Player 2</a:t>
            </a:r>
          </a:p>
        </p:txBody>
      </p:sp>
      <p:sp>
        <p:nvSpPr>
          <p:cNvPr id="19" name="TextBox 18"/>
          <p:cNvSpPr txBox="1"/>
          <p:nvPr/>
        </p:nvSpPr>
        <p:spPr>
          <a:xfrm rot="16200000">
            <a:off x="2078997" y="5469447"/>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291901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PSNE</a:t>
            </a:r>
          </a:p>
        </p:txBody>
      </p:sp>
      <p:sp>
        <p:nvSpPr>
          <p:cNvPr id="3" name="Content Placeholder 2"/>
          <p:cNvSpPr>
            <a:spLocks noGrp="1"/>
          </p:cNvSpPr>
          <p:nvPr>
            <p:ph sz="quarter" idx="1"/>
          </p:nvPr>
        </p:nvSpPr>
        <p:spPr>
          <a:xfrm>
            <a:off x="457200" y="1219200"/>
            <a:ext cx="8229600" cy="3495063"/>
          </a:xfrm>
        </p:spPr>
        <p:txBody>
          <a:bodyPr>
            <a:normAutofit fontScale="92500" lnSpcReduction="20000"/>
          </a:bodyPr>
          <a:lstStyle/>
          <a:p>
            <a:r>
              <a:rPr lang="en-US" dirty="0"/>
              <a:t>Iterative Elimination of Strictly Dominated Strategies</a:t>
            </a:r>
          </a:p>
          <a:p>
            <a:pPr lvl="1"/>
            <a:r>
              <a:rPr lang="en-US" dirty="0"/>
              <a:t>In each step, eliminate dominated strategies</a:t>
            </a:r>
            <a:r>
              <a:rPr lang="zh-CN" altLang="en-US" dirty="0"/>
              <a:t> </a:t>
            </a:r>
            <a:r>
              <a:rPr lang="en-US" altLang="zh-CN" dirty="0"/>
              <a:t>(pure</a:t>
            </a:r>
            <a:r>
              <a:rPr lang="zh-CN" altLang="en-US" dirty="0"/>
              <a:t> </a:t>
            </a:r>
            <a:r>
              <a:rPr lang="en-US" altLang="zh-CN" dirty="0"/>
              <a:t>strategies,</a:t>
            </a:r>
            <a:r>
              <a:rPr lang="zh-CN" altLang="en-US" dirty="0"/>
              <a:t> </a:t>
            </a:r>
            <a:r>
              <a:rPr lang="en-US" altLang="zh-CN" dirty="0"/>
              <a:t>i.e.,</a:t>
            </a:r>
            <a:r>
              <a:rPr lang="zh-CN" altLang="en-US" dirty="0"/>
              <a:t> </a:t>
            </a:r>
            <a:r>
              <a:rPr lang="en-US" altLang="zh-CN" dirty="0"/>
              <a:t>actions)</a:t>
            </a:r>
            <a:r>
              <a:rPr lang="en-US" dirty="0"/>
              <a:t> from each player’s strategy space. Repeat until no more </a:t>
            </a:r>
            <a:r>
              <a:rPr lang="en-US" altLang="zh-CN" dirty="0"/>
              <a:t>action</a:t>
            </a:r>
            <a:r>
              <a:rPr lang="en-US" dirty="0"/>
              <a:t> can be removed</a:t>
            </a:r>
          </a:p>
          <a:p>
            <a:pPr lvl="1"/>
            <a:r>
              <a:rPr lang="en-US" dirty="0"/>
              <a:t>When the remaining game has only one action for each player, then that is the unique Nash Equilibrium of the game and the game is called dominance solvable</a:t>
            </a:r>
          </a:p>
          <a:p>
            <a:pPr lvl="2"/>
            <a:r>
              <a:rPr lang="en-US" dirty="0"/>
              <a:t>It may not be a dominant strategy equilibrium</a:t>
            </a:r>
          </a:p>
          <a:p>
            <a:pPr lvl="1"/>
            <a:r>
              <a:rPr lang="en-US" dirty="0"/>
              <a:t>When the remaining game has more than one action for some players, find PSNE in the remaining game</a:t>
            </a:r>
          </a:p>
          <a:p>
            <a:pPr lvl="1"/>
            <a:r>
              <a:rPr lang="en-US" dirty="0"/>
              <a:t>Order of removal does not matter</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37</a:t>
            </a:fld>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625792684"/>
              </p:ext>
            </p:extLst>
          </p:nvPr>
        </p:nvGraphicFramePr>
        <p:xfrm>
          <a:off x="457200" y="5014110"/>
          <a:ext cx="1807845" cy="1219200"/>
        </p:xfrm>
        <a:graphic>
          <a:graphicData uri="http://schemas.openxmlformats.org/drawingml/2006/table">
            <a:tbl>
              <a:tblPr firstRow="1" bandRow="1">
                <a:tableStyleId>{5940675A-B579-460E-94D1-54222C63F5DA}</a:tableStyleId>
              </a:tblPr>
              <a:tblGrid>
                <a:gridCol w="370205">
                  <a:extLst>
                    <a:ext uri="{9D8B030D-6E8A-4147-A177-3AD203B41FA5}">
                      <a16:colId xmlns="" xmlns:a16="http://schemas.microsoft.com/office/drawing/2014/main" val="20000"/>
                    </a:ext>
                  </a:extLst>
                </a:gridCol>
                <a:gridCol w="538480">
                  <a:extLst>
                    <a:ext uri="{9D8B030D-6E8A-4147-A177-3AD203B41FA5}">
                      <a16:colId xmlns="" xmlns:a16="http://schemas.microsoft.com/office/drawing/2014/main" val="20001"/>
                    </a:ext>
                  </a:extLst>
                </a:gridCol>
                <a:gridCol w="449580">
                  <a:extLst>
                    <a:ext uri="{9D8B030D-6E8A-4147-A177-3AD203B41FA5}">
                      <a16:colId xmlns="" xmlns:a16="http://schemas.microsoft.com/office/drawing/2014/main" val="20002"/>
                    </a:ext>
                  </a:extLst>
                </a:gridCol>
                <a:gridCol w="449580">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3930980"/>
              </p:ext>
            </p:extLst>
          </p:nvPr>
        </p:nvGraphicFramePr>
        <p:xfrm>
          <a:off x="2685326" y="5014110"/>
          <a:ext cx="1358265" cy="1219200"/>
        </p:xfrm>
        <a:graphic>
          <a:graphicData uri="http://schemas.openxmlformats.org/drawingml/2006/table">
            <a:tbl>
              <a:tblPr firstRow="1" bandRow="1">
                <a:tableStyleId>{5940675A-B579-460E-94D1-54222C63F5DA}</a:tableStyleId>
              </a:tblPr>
              <a:tblGrid>
                <a:gridCol w="370205">
                  <a:extLst>
                    <a:ext uri="{9D8B030D-6E8A-4147-A177-3AD203B41FA5}">
                      <a16:colId xmlns="" xmlns:a16="http://schemas.microsoft.com/office/drawing/2014/main" val="20000"/>
                    </a:ext>
                  </a:extLst>
                </a:gridCol>
                <a:gridCol w="538480">
                  <a:extLst>
                    <a:ext uri="{9D8B030D-6E8A-4147-A177-3AD203B41FA5}">
                      <a16:colId xmlns="" xmlns:a16="http://schemas.microsoft.com/office/drawing/2014/main" val="20001"/>
                    </a:ext>
                  </a:extLst>
                </a:gridCol>
                <a:gridCol w="449580">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extLst>
                  <a:ext uri="{0D108BD9-81ED-4DB2-BD59-A6C34878D82A}">
                    <a16:rowId xmlns=""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extLst>
                  <a:ext uri="{0D108BD9-81ED-4DB2-BD59-A6C34878D82A}">
                    <a16:rowId xmlns="" xmlns:a16="http://schemas.microsoft.com/office/drawing/2014/main" val="10003"/>
                  </a:ext>
                </a:extLst>
              </a:tr>
            </a:tbl>
          </a:graphicData>
        </a:graphic>
      </p:graphicFrame>
      <p:sp>
        <p:nvSpPr>
          <p:cNvPr id="7" name="Right Arrow 6"/>
          <p:cNvSpPr/>
          <p:nvPr/>
        </p:nvSpPr>
        <p:spPr>
          <a:xfrm>
            <a:off x="2334360" y="5575139"/>
            <a:ext cx="281651"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302736368"/>
              </p:ext>
            </p:extLst>
          </p:nvPr>
        </p:nvGraphicFramePr>
        <p:xfrm>
          <a:off x="4323144" y="5014110"/>
          <a:ext cx="1358265" cy="914400"/>
        </p:xfrm>
        <a:graphic>
          <a:graphicData uri="http://schemas.openxmlformats.org/drawingml/2006/table">
            <a:tbl>
              <a:tblPr firstRow="1" bandRow="1">
                <a:tableStyleId>{5940675A-B579-460E-94D1-54222C63F5DA}</a:tableStyleId>
              </a:tblPr>
              <a:tblGrid>
                <a:gridCol w="370205">
                  <a:extLst>
                    <a:ext uri="{9D8B030D-6E8A-4147-A177-3AD203B41FA5}">
                      <a16:colId xmlns="" xmlns:a16="http://schemas.microsoft.com/office/drawing/2014/main" val="20000"/>
                    </a:ext>
                  </a:extLst>
                </a:gridCol>
                <a:gridCol w="538480">
                  <a:extLst>
                    <a:ext uri="{9D8B030D-6E8A-4147-A177-3AD203B41FA5}">
                      <a16:colId xmlns="" xmlns:a16="http://schemas.microsoft.com/office/drawing/2014/main" val="20001"/>
                    </a:ext>
                  </a:extLst>
                </a:gridCol>
                <a:gridCol w="449580">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extLst>
                  <a:ext uri="{0D108BD9-81ED-4DB2-BD59-A6C34878D82A}">
                    <a16:rowId xmlns="" xmlns:a16="http://schemas.microsoft.com/office/drawing/2014/main" val="10002"/>
                  </a:ext>
                </a:extLst>
              </a:tr>
            </a:tbl>
          </a:graphicData>
        </a:graphic>
      </p:graphicFrame>
      <p:sp>
        <p:nvSpPr>
          <p:cNvPr id="14" name="Right Arrow 13"/>
          <p:cNvSpPr/>
          <p:nvPr/>
        </p:nvSpPr>
        <p:spPr>
          <a:xfrm>
            <a:off x="4084084" y="5575139"/>
            <a:ext cx="198567"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5779775" y="5538829"/>
            <a:ext cx="198567"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444542958"/>
              </p:ext>
            </p:extLst>
          </p:nvPr>
        </p:nvGraphicFramePr>
        <p:xfrm>
          <a:off x="6076709" y="5014110"/>
          <a:ext cx="819785" cy="914400"/>
        </p:xfrm>
        <a:graphic>
          <a:graphicData uri="http://schemas.openxmlformats.org/drawingml/2006/table">
            <a:tbl>
              <a:tblPr firstRow="1" bandRow="1">
                <a:tableStyleId>{5940675A-B579-460E-94D1-54222C63F5DA}</a:tableStyleId>
              </a:tblPr>
              <a:tblGrid>
                <a:gridCol w="370205">
                  <a:extLst>
                    <a:ext uri="{9D8B030D-6E8A-4147-A177-3AD203B41FA5}">
                      <a16:colId xmlns="" xmlns:a16="http://schemas.microsoft.com/office/drawing/2014/main" val="20000"/>
                    </a:ext>
                  </a:extLst>
                </a:gridCol>
                <a:gridCol w="449580">
                  <a:extLst>
                    <a:ext uri="{9D8B030D-6E8A-4147-A177-3AD203B41FA5}">
                      <a16:colId xmlns="" xmlns:a16="http://schemas.microsoft.com/office/drawing/2014/main" val="20001"/>
                    </a:ext>
                  </a:extLst>
                </a:gridCol>
              </a:tblGrid>
              <a:tr h="285036">
                <a:tc>
                  <a:txBody>
                    <a:bodyPr/>
                    <a:lstStyle/>
                    <a:p>
                      <a:pPr algn="ctr"/>
                      <a:endParaRPr lang="en-US" sz="1400" dirty="0"/>
                    </a:p>
                  </a:txBody>
                  <a:tcPr/>
                </a:tc>
                <a:tc>
                  <a:txBody>
                    <a:bodyPr/>
                    <a:lstStyle/>
                    <a:p>
                      <a:pPr algn="ctr"/>
                      <a:r>
                        <a:rPr lang="en-US" sz="1400" dirty="0"/>
                        <a:t>C</a:t>
                      </a:r>
                    </a:p>
                  </a:txBody>
                  <a:tcPr/>
                </a:tc>
                <a:extLst>
                  <a:ext uri="{0D108BD9-81ED-4DB2-BD59-A6C34878D82A}">
                    <a16:rowId xmlns="" xmlns:a16="http://schemas.microsoft.com/office/drawing/2014/main" val="10000"/>
                  </a:ext>
                </a:extLst>
              </a:tr>
              <a:tr h="285036">
                <a:tc>
                  <a:txBody>
                    <a:bodyPr/>
                    <a:lstStyle/>
                    <a:p>
                      <a:pPr algn="ctr"/>
                      <a:r>
                        <a:rPr lang="en-US" sz="1400" dirty="0"/>
                        <a:t>U</a:t>
                      </a:r>
                    </a:p>
                  </a:txBody>
                  <a:tcPr/>
                </a:tc>
                <a:tc>
                  <a:txBody>
                    <a:bodyPr/>
                    <a:lstStyle/>
                    <a:p>
                      <a:pPr algn="ctr"/>
                      <a:r>
                        <a:rPr lang="en-US" sz="1400" dirty="0"/>
                        <a:t>1,5</a:t>
                      </a:r>
                    </a:p>
                  </a:txBody>
                  <a:tcPr/>
                </a:tc>
                <a:extLst>
                  <a:ext uri="{0D108BD9-81ED-4DB2-BD59-A6C34878D82A}">
                    <a16:rowId xmlns="" xmlns:a16="http://schemas.microsoft.com/office/drawing/2014/main" val="10001"/>
                  </a:ext>
                </a:extLst>
              </a:tr>
              <a:tr h="285036">
                <a:tc>
                  <a:txBody>
                    <a:bodyPr/>
                    <a:lstStyle/>
                    <a:p>
                      <a:pPr algn="ctr"/>
                      <a:r>
                        <a:rPr lang="en-US" sz="1400" dirty="0"/>
                        <a:t>M</a:t>
                      </a:r>
                    </a:p>
                  </a:txBody>
                  <a:tcPr/>
                </a:tc>
                <a:tc>
                  <a:txBody>
                    <a:bodyPr/>
                    <a:lstStyle/>
                    <a:p>
                      <a:pPr algn="ctr"/>
                      <a:r>
                        <a:rPr lang="en-US" sz="1400" dirty="0"/>
                        <a:t>2,4</a:t>
                      </a:r>
                    </a:p>
                  </a:txBody>
                  <a:tcPr/>
                </a:tc>
                <a:extLst>
                  <a:ext uri="{0D108BD9-81ED-4DB2-BD59-A6C34878D82A}">
                    <a16:rowId xmlns="" xmlns:a16="http://schemas.microsoft.com/office/drawing/2014/main" val="10002"/>
                  </a:ext>
                </a:extLst>
              </a:tr>
            </a:tbl>
          </a:graphicData>
        </a:graphic>
      </p:graphicFrame>
      <p:sp>
        <p:nvSpPr>
          <p:cNvPr id="20" name="Right Arrow 19"/>
          <p:cNvSpPr/>
          <p:nvPr/>
        </p:nvSpPr>
        <p:spPr>
          <a:xfrm>
            <a:off x="7039486" y="5538829"/>
            <a:ext cx="198567"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2950363794"/>
              </p:ext>
            </p:extLst>
          </p:nvPr>
        </p:nvGraphicFramePr>
        <p:xfrm>
          <a:off x="7381045" y="5014110"/>
          <a:ext cx="819785" cy="609600"/>
        </p:xfrm>
        <a:graphic>
          <a:graphicData uri="http://schemas.openxmlformats.org/drawingml/2006/table">
            <a:tbl>
              <a:tblPr firstRow="1" bandRow="1">
                <a:tableStyleId>{5940675A-B579-460E-94D1-54222C63F5DA}</a:tableStyleId>
              </a:tblPr>
              <a:tblGrid>
                <a:gridCol w="370205">
                  <a:extLst>
                    <a:ext uri="{9D8B030D-6E8A-4147-A177-3AD203B41FA5}">
                      <a16:colId xmlns="" xmlns:a16="http://schemas.microsoft.com/office/drawing/2014/main" val="20000"/>
                    </a:ext>
                  </a:extLst>
                </a:gridCol>
                <a:gridCol w="449580">
                  <a:extLst>
                    <a:ext uri="{9D8B030D-6E8A-4147-A177-3AD203B41FA5}">
                      <a16:colId xmlns="" xmlns:a16="http://schemas.microsoft.com/office/drawing/2014/main" val="20001"/>
                    </a:ext>
                  </a:extLst>
                </a:gridCol>
              </a:tblGrid>
              <a:tr h="285036">
                <a:tc>
                  <a:txBody>
                    <a:bodyPr/>
                    <a:lstStyle/>
                    <a:p>
                      <a:pPr algn="ctr"/>
                      <a:endParaRPr lang="en-US" sz="1400" dirty="0"/>
                    </a:p>
                  </a:txBody>
                  <a:tcPr/>
                </a:tc>
                <a:tc>
                  <a:txBody>
                    <a:bodyPr/>
                    <a:lstStyle/>
                    <a:p>
                      <a:pPr algn="ctr"/>
                      <a:r>
                        <a:rPr lang="en-US" sz="1400" dirty="0"/>
                        <a:t>C</a:t>
                      </a:r>
                    </a:p>
                  </a:txBody>
                  <a:tcPr/>
                </a:tc>
                <a:extLst>
                  <a:ext uri="{0D108BD9-81ED-4DB2-BD59-A6C34878D82A}">
                    <a16:rowId xmlns="" xmlns:a16="http://schemas.microsoft.com/office/drawing/2014/main" val="10000"/>
                  </a:ext>
                </a:extLst>
              </a:tr>
              <a:tr h="285036">
                <a:tc>
                  <a:txBody>
                    <a:bodyPr/>
                    <a:lstStyle/>
                    <a:p>
                      <a:pPr algn="ctr"/>
                      <a:r>
                        <a:rPr lang="en-US" sz="1400" dirty="0"/>
                        <a:t>M</a:t>
                      </a:r>
                    </a:p>
                  </a:txBody>
                  <a:tcPr/>
                </a:tc>
                <a:tc>
                  <a:txBody>
                    <a:bodyPr/>
                    <a:lstStyle/>
                    <a:p>
                      <a:pPr algn="ctr"/>
                      <a:r>
                        <a:rPr lang="en-US" sz="1400" dirty="0"/>
                        <a:t>2,4</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7884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PSNE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If you iterative eliminate </a:t>
                </a:r>
                <a:r>
                  <a:rPr lang="en-US" altLang="zh-CN" dirty="0"/>
                  <a:t>very</a:t>
                </a:r>
                <a:r>
                  <a:rPr lang="zh-CN" altLang="en-US" dirty="0"/>
                  <a:t> </a:t>
                </a:r>
                <a:r>
                  <a:rPr lang="en-US" dirty="0"/>
                  <a:t>weakly dominated strategies, at least one equilibrium is preserved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a:t> is </a:t>
                </a:r>
                <a:r>
                  <a:rPr lang="en-US" altLang="zh-CN" dirty="0"/>
                  <a:t>very</a:t>
                </a:r>
                <a:r>
                  <a:rPr lang="zh-CN" altLang="en-US" dirty="0"/>
                  <a:t> </a:t>
                </a:r>
                <a:r>
                  <a:rPr lang="en-US" dirty="0"/>
                  <a:t>weakly dominated if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oMath>
                </a14:m>
                <a:endParaRPr lang="en-US" dirty="0"/>
              </a:p>
              <a:p>
                <a:pPr lvl="1"/>
                <a:r>
                  <a:rPr lang="en-US" dirty="0"/>
                  <a:t>Order of removal can </a:t>
                </a:r>
                <a:r>
                  <a:rPr lang="en-US" dirty="0" smtClean="0"/>
                  <a:t>matter</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14510473"/>
              </p:ext>
            </p:extLst>
          </p:nvPr>
        </p:nvGraphicFramePr>
        <p:xfrm>
          <a:off x="2708474" y="376123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A</a:t>
                      </a:r>
                    </a:p>
                  </a:txBody>
                  <a:tcPr/>
                </a:tc>
                <a:tc>
                  <a:txBody>
                    <a:bodyPr/>
                    <a:lstStyle/>
                    <a:p>
                      <a:pPr algn="ctr"/>
                      <a:r>
                        <a:rPr lang="en-US" sz="1400" dirty="0"/>
                        <a:t>B</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B</a:t>
                      </a:r>
                    </a:p>
                  </a:txBody>
                  <a:tcPr/>
                </a:tc>
                <a:tc>
                  <a:txBody>
                    <a:bodyPr/>
                    <a:lstStyle/>
                    <a:p>
                      <a:pPr algn="ctr"/>
                      <a:r>
                        <a:rPr lang="en-US" sz="1400" dirty="0"/>
                        <a:t>0,0</a:t>
                      </a:r>
                    </a:p>
                  </a:txBody>
                  <a:tcPr/>
                </a:tc>
                <a:tc>
                  <a:txBody>
                    <a:bodyPr/>
                    <a:lstStyle/>
                    <a:p>
                      <a:pPr algn="ctr"/>
                      <a:r>
                        <a:rPr lang="en-US" sz="1400" dirty="0"/>
                        <a:t>0,0</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4408990" y="3470437"/>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2117671" y="4159544"/>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142187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PSNE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If you iterative eliminate </a:t>
                </a:r>
                <a:r>
                  <a:rPr lang="en-US" altLang="zh-CN" dirty="0"/>
                  <a:t>very</a:t>
                </a:r>
                <a:r>
                  <a:rPr lang="zh-CN" altLang="en-US" dirty="0"/>
                  <a:t> </a:t>
                </a:r>
                <a:r>
                  <a:rPr lang="en-US" dirty="0"/>
                  <a:t>weakly dominated strategies, at least one equilibrium is preserved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a:t> is </a:t>
                </a:r>
                <a:r>
                  <a:rPr lang="en-US" altLang="zh-CN" dirty="0"/>
                  <a:t>very</a:t>
                </a:r>
                <a:r>
                  <a:rPr lang="zh-CN" altLang="en-US" dirty="0"/>
                  <a:t> </a:t>
                </a:r>
                <a:r>
                  <a:rPr lang="en-US" dirty="0"/>
                  <a:t>weakly dominated if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e>
                    </m:d>
                  </m:oMath>
                </a14:m>
                <a:endParaRPr lang="en-US" dirty="0"/>
              </a:p>
              <a:p>
                <a:pPr lvl="1"/>
                <a:r>
                  <a:rPr lang="en-US" dirty="0"/>
                  <a:t>Order of removal can matter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772" t="-154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39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79095347"/>
              </p:ext>
            </p:extLst>
          </p:nvPr>
        </p:nvGraphicFramePr>
        <p:xfrm>
          <a:off x="2762489" y="3224938"/>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A</a:t>
                      </a:r>
                    </a:p>
                  </a:txBody>
                  <a:tcPr/>
                </a:tc>
                <a:tc>
                  <a:txBody>
                    <a:bodyPr/>
                    <a:lstStyle/>
                    <a:p>
                      <a:pPr algn="ctr"/>
                      <a:r>
                        <a:rPr lang="en-US" sz="1400" dirty="0"/>
                        <a:t>B</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B</a:t>
                      </a:r>
                    </a:p>
                  </a:txBody>
                  <a:tcPr/>
                </a:tc>
                <a:tc>
                  <a:txBody>
                    <a:bodyPr/>
                    <a:lstStyle/>
                    <a:p>
                      <a:pPr algn="ctr"/>
                      <a:r>
                        <a:rPr lang="en-US" sz="1400" dirty="0"/>
                        <a:t>0,0</a:t>
                      </a:r>
                    </a:p>
                  </a:txBody>
                  <a:tcPr/>
                </a:tc>
                <a:tc>
                  <a:txBody>
                    <a:bodyPr/>
                    <a:lstStyle/>
                    <a:p>
                      <a:pPr algn="ctr"/>
                      <a:r>
                        <a:rPr lang="en-US" sz="1400" dirty="0"/>
                        <a:t>0,0</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4463005" y="2934144"/>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2171686" y="3623251"/>
            <a:ext cx="752286" cy="307777"/>
          </a:xfrm>
          <a:prstGeom prst="rect">
            <a:avLst/>
          </a:prstGeom>
          <a:noFill/>
        </p:spPr>
        <p:txBody>
          <a:bodyPr wrap="square" rtlCol="0">
            <a:spAutoFit/>
          </a:bodyPr>
          <a:lstStyle/>
          <a:p>
            <a:r>
              <a:rPr lang="en-US" sz="1400" dirty="0"/>
              <a:t>Player 1</a:t>
            </a:r>
          </a:p>
        </p:txBody>
      </p:sp>
      <p:sp>
        <p:nvSpPr>
          <p:cNvPr id="10" name="Oval 9"/>
          <p:cNvSpPr/>
          <p:nvPr/>
        </p:nvSpPr>
        <p:spPr>
          <a:xfrm>
            <a:off x="3847136" y="3541768"/>
            <a:ext cx="1025323"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960716" y="3852411"/>
            <a:ext cx="911507" cy="286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092905201"/>
              </p:ext>
            </p:extLst>
          </p:nvPr>
        </p:nvGraphicFramePr>
        <p:xfrm>
          <a:off x="656382" y="5115469"/>
          <a:ext cx="1635405" cy="914400"/>
        </p:xfrm>
        <a:graphic>
          <a:graphicData uri="http://schemas.openxmlformats.org/drawingml/2006/table">
            <a:tbl>
              <a:tblPr firstRow="1" bandRow="1">
                <a:tableStyleId>{5940675A-B579-460E-94D1-54222C63F5DA}</a:tableStyleId>
              </a:tblPr>
              <a:tblGrid>
                <a:gridCol w="545135">
                  <a:extLst>
                    <a:ext uri="{9D8B030D-6E8A-4147-A177-3AD203B41FA5}">
                      <a16:colId xmlns="" xmlns:a16="http://schemas.microsoft.com/office/drawing/2014/main" val="20000"/>
                    </a:ext>
                  </a:extLst>
                </a:gridCol>
                <a:gridCol w="545135">
                  <a:extLst>
                    <a:ext uri="{9D8B030D-6E8A-4147-A177-3AD203B41FA5}">
                      <a16:colId xmlns="" xmlns:a16="http://schemas.microsoft.com/office/drawing/2014/main" val="20001"/>
                    </a:ext>
                  </a:extLst>
                </a:gridCol>
                <a:gridCol w="54513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A</a:t>
                      </a:r>
                    </a:p>
                  </a:txBody>
                  <a:tcPr/>
                </a:tc>
                <a:tc>
                  <a:txBody>
                    <a:bodyPr/>
                    <a:lstStyle/>
                    <a:p>
                      <a:pPr algn="ctr"/>
                      <a:r>
                        <a:rPr lang="en-US" sz="1400" dirty="0"/>
                        <a:t>B</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B</a:t>
                      </a:r>
                    </a:p>
                  </a:txBody>
                  <a:tcPr/>
                </a:tc>
                <a:tc>
                  <a:txBody>
                    <a:bodyPr/>
                    <a:lstStyle/>
                    <a:p>
                      <a:pPr algn="ctr"/>
                      <a:r>
                        <a:rPr lang="en-US" sz="1400" dirty="0"/>
                        <a:t>0,0</a:t>
                      </a:r>
                    </a:p>
                  </a:txBody>
                  <a:tcPr/>
                </a:tc>
                <a:tc>
                  <a:txBody>
                    <a:bodyPr/>
                    <a:lstStyle/>
                    <a:p>
                      <a:pPr algn="ctr"/>
                      <a:r>
                        <a:rPr lang="en-US" sz="1400" dirty="0"/>
                        <a:t>0,0</a:t>
                      </a:r>
                    </a:p>
                  </a:txBody>
                  <a:tcPr/>
                </a:tc>
                <a:extLst>
                  <a:ext uri="{0D108BD9-81ED-4DB2-BD59-A6C34878D82A}">
                    <a16:rowId xmlns="" xmlns:a16="http://schemas.microsoft.com/office/drawing/2014/main" val="10002"/>
                  </a:ext>
                </a:extLst>
              </a:tr>
            </a:tbl>
          </a:graphicData>
        </a:graphic>
      </p:graphicFrame>
      <p:sp>
        <p:nvSpPr>
          <p:cNvPr id="13" name="TextBox 12"/>
          <p:cNvSpPr txBox="1"/>
          <p:nvPr/>
        </p:nvSpPr>
        <p:spPr>
          <a:xfrm>
            <a:off x="1222578" y="4707997"/>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65578" y="5513782"/>
            <a:ext cx="752286" cy="307777"/>
          </a:xfrm>
          <a:prstGeom prst="rect">
            <a:avLst/>
          </a:prstGeom>
          <a:noFill/>
        </p:spPr>
        <p:txBody>
          <a:bodyPr wrap="square" rtlCol="0">
            <a:spAutoFit/>
          </a:bodyPr>
          <a:lstStyle/>
          <a:p>
            <a:r>
              <a:rPr lang="en-US" sz="1400" dirty="0"/>
              <a:t>Player 1</a:t>
            </a:r>
          </a:p>
        </p:txBody>
      </p:sp>
      <p:graphicFrame>
        <p:nvGraphicFramePr>
          <p:cNvPr id="17" name="Table 16"/>
          <p:cNvGraphicFramePr>
            <a:graphicFrameLocks noGrp="1"/>
          </p:cNvGraphicFramePr>
          <p:nvPr>
            <p:extLst>
              <p:ext uri="{D42A27DB-BD31-4B8C-83A1-F6EECF244321}">
                <p14:modId xmlns:p14="http://schemas.microsoft.com/office/powerpoint/2010/main" val="141723246"/>
              </p:ext>
            </p:extLst>
          </p:nvPr>
        </p:nvGraphicFramePr>
        <p:xfrm>
          <a:off x="3355212" y="5063383"/>
          <a:ext cx="1090270" cy="914400"/>
        </p:xfrm>
        <a:graphic>
          <a:graphicData uri="http://schemas.openxmlformats.org/drawingml/2006/table">
            <a:tbl>
              <a:tblPr firstRow="1" bandRow="1">
                <a:tableStyleId>{5940675A-B579-460E-94D1-54222C63F5DA}</a:tableStyleId>
              </a:tblPr>
              <a:tblGrid>
                <a:gridCol w="545135">
                  <a:extLst>
                    <a:ext uri="{9D8B030D-6E8A-4147-A177-3AD203B41FA5}">
                      <a16:colId xmlns="" xmlns:a16="http://schemas.microsoft.com/office/drawing/2014/main" val="20000"/>
                    </a:ext>
                  </a:extLst>
                </a:gridCol>
                <a:gridCol w="545135">
                  <a:extLst>
                    <a:ext uri="{9D8B030D-6E8A-4147-A177-3AD203B41FA5}">
                      <a16:colId xmlns="" xmlns:a16="http://schemas.microsoft.com/office/drawing/2014/main" val="20001"/>
                    </a:ext>
                  </a:extLst>
                </a:gridCol>
              </a:tblGrid>
              <a:tr h="285036">
                <a:tc>
                  <a:txBody>
                    <a:bodyPr/>
                    <a:lstStyle/>
                    <a:p>
                      <a:pPr algn="ctr"/>
                      <a:endParaRPr lang="en-US" sz="1400" dirty="0"/>
                    </a:p>
                  </a:txBody>
                  <a:tcPr/>
                </a:tc>
                <a:tc>
                  <a:txBody>
                    <a:bodyPr/>
                    <a:lstStyle/>
                    <a:p>
                      <a:pPr algn="ctr"/>
                      <a:r>
                        <a:rPr lang="en-US" sz="1400" dirty="0"/>
                        <a:t>A</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B</a:t>
                      </a:r>
                    </a:p>
                  </a:txBody>
                  <a:tcPr/>
                </a:tc>
                <a:tc>
                  <a:txBody>
                    <a:bodyPr/>
                    <a:lstStyle/>
                    <a:p>
                      <a:pPr algn="ctr"/>
                      <a:r>
                        <a:rPr lang="en-US" sz="1400" dirty="0"/>
                        <a:t>0,0</a:t>
                      </a:r>
                    </a:p>
                  </a:txBody>
                  <a:tcPr/>
                </a:tc>
                <a:extLst>
                  <a:ext uri="{0D108BD9-81ED-4DB2-BD59-A6C34878D82A}">
                    <a16:rowId xmlns="" xmlns:a16="http://schemas.microsoft.com/office/drawing/2014/main" val="10002"/>
                  </a:ext>
                </a:extLst>
              </a:tr>
            </a:tbl>
          </a:graphicData>
        </a:graphic>
      </p:graphicFrame>
      <p:sp>
        <p:nvSpPr>
          <p:cNvPr id="18" name="TextBox 17"/>
          <p:cNvSpPr txBox="1"/>
          <p:nvPr/>
        </p:nvSpPr>
        <p:spPr>
          <a:xfrm>
            <a:off x="3538958" y="4655911"/>
            <a:ext cx="818908" cy="307777"/>
          </a:xfrm>
          <a:prstGeom prst="rect">
            <a:avLst/>
          </a:prstGeom>
          <a:noFill/>
        </p:spPr>
        <p:txBody>
          <a:bodyPr wrap="square" rtlCol="0">
            <a:spAutoFit/>
          </a:bodyPr>
          <a:lstStyle/>
          <a:p>
            <a:r>
              <a:rPr lang="en-US" sz="1400" dirty="0"/>
              <a:t>Player 2</a:t>
            </a:r>
          </a:p>
        </p:txBody>
      </p:sp>
      <p:sp>
        <p:nvSpPr>
          <p:cNvPr id="19" name="TextBox 18"/>
          <p:cNvSpPr txBox="1"/>
          <p:nvPr/>
        </p:nvSpPr>
        <p:spPr>
          <a:xfrm rot="16200000">
            <a:off x="2764408" y="5461696"/>
            <a:ext cx="752286" cy="307777"/>
          </a:xfrm>
          <a:prstGeom prst="rect">
            <a:avLst/>
          </a:prstGeom>
          <a:noFill/>
        </p:spPr>
        <p:txBody>
          <a:bodyPr wrap="square" rtlCol="0">
            <a:spAutoFit/>
          </a:bodyPr>
          <a:lstStyle/>
          <a:p>
            <a:r>
              <a:rPr lang="en-US" sz="1400" dirty="0"/>
              <a:t>Player 1</a:t>
            </a:r>
          </a:p>
        </p:txBody>
      </p:sp>
      <p:sp>
        <p:nvSpPr>
          <p:cNvPr id="20" name="Right Arrow 19"/>
          <p:cNvSpPr/>
          <p:nvPr/>
        </p:nvSpPr>
        <p:spPr>
          <a:xfrm>
            <a:off x="4667080" y="5411202"/>
            <a:ext cx="441857" cy="23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4208714164"/>
              </p:ext>
            </p:extLst>
          </p:nvPr>
        </p:nvGraphicFramePr>
        <p:xfrm>
          <a:off x="5699086" y="5115469"/>
          <a:ext cx="1090270" cy="609600"/>
        </p:xfrm>
        <a:graphic>
          <a:graphicData uri="http://schemas.openxmlformats.org/drawingml/2006/table">
            <a:tbl>
              <a:tblPr firstRow="1" bandRow="1">
                <a:tableStyleId>{5940675A-B579-460E-94D1-54222C63F5DA}</a:tableStyleId>
              </a:tblPr>
              <a:tblGrid>
                <a:gridCol w="545135">
                  <a:extLst>
                    <a:ext uri="{9D8B030D-6E8A-4147-A177-3AD203B41FA5}">
                      <a16:colId xmlns="" xmlns:a16="http://schemas.microsoft.com/office/drawing/2014/main" val="20000"/>
                    </a:ext>
                  </a:extLst>
                </a:gridCol>
                <a:gridCol w="545135">
                  <a:extLst>
                    <a:ext uri="{9D8B030D-6E8A-4147-A177-3AD203B41FA5}">
                      <a16:colId xmlns="" xmlns:a16="http://schemas.microsoft.com/office/drawing/2014/main" val="20001"/>
                    </a:ext>
                  </a:extLst>
                </a:gridCol>
              </a:tblGrid>
              <a:tr h="285036">
                <a:tc>
                  <a:txBody>
                    <a:bodyPr/>
                    <a:lstStyle/>
                    <a:p>
                      <a:pPr algn="ctr"/>
                      <a:endParaRPr lang="en-US" sz="1400" dirty="0"/>
                    </a:p>
                  </a:txBody>
                  <a:tcPr/>
                </a:tc>
                <a:tc>
                  <a:txBody>
                    <a:bodyPr/>
                    <a:lstStyle/>
                    <a:p>
                      <a:pPr algn="ctr"/>
                      <a:r>
                        <a:rPr lang="en-US" sz="1400" dirty="0"/>
                        <a:t>A</a:t>
                      </a:r>
                    </a:p>
                  </a:txBody>
                  <a:tcPr/>
                </a:tc>
                <a:extLst>
                  <a:ext uri="{0D108BD9-81ED-4DB2-BD59-A6C34878D82A}">
                    <a16:rowId xmlns="" xmlns:a16="http://schemas.microsoft.com/office/drawing/2014/main" val="10000"/>
                  </a:ext>
                </a:extLst>
              </a:tr>
              <a:tr h="285036">
                <a:tc>
                  <a:txBody>
                    <a:bodyPr/>
                    <a:lstStyle/>
                    <a:p>
                      <a:pPr algn="ctr"/>
                      <a:r>
                        <a:rPr lang="en-US" sz="1400" dirty="0"/>
                        <a:t>A</a:t>
                      </a:r>
                    </a:p>
                  </a:txBody>
                  <a:tcPr/>
                </a:tc>
                <a:tc>
                  <a:txBody>
                    <a:bodyPr/>
                    <a:lstStyle/>
                    <a:p>
                      <a:pPr algn="ctr"/>
                      <a:r>
                        <a:rPr lang="en-US" sz="1400" dirty="0"/>
                        <a:t>1,1</a:t>
                      </a:r>
                    </a:p>
                  </a:txBody>
                  <a:tcPr/>
                </a:tc>
                <a:extLst>
                  <a:ext uri="{0D108BD9-81ED-4DB2-BD59-A6C34878D82A}">
                    <a16:rowId xmlns="" xmlns:a16="http://schemas.microsoft.com/office/drawing/2014/main" val="10001"/>
                  </a:ext>
                </a:extLst>
              </a:tr>
            </a:tbl>
          </a:graphicData>
        </a:graphic>
      </p:graphicFrame>
      <p:sp>
        <p:nvSpPr>
          <p:cNvPr id="25" name="TextBox 24"/>
          <p:cNvSpPr txBox="1"/>
          <p:nvPr/>
        </p:nvSpPr>
        <p:spPr>
          <a:xfrm>
            <a:off x="5882832" y="4707997"/>
            <a:ext cx="818908" cy="307777"/>
          </a:xfrm>
          <a:prstGeom prst="rect">
            <a:avLst/>
          </a:prstGeom>
          <a:noFill/>
        </p:spPr>
        <p:txBody>
          <a:bodyPr wrap="square" rtlCol="0">
            <a:spAutoFit/>
          </a:bodyPr>
          <a:lstStyle/>
          <a:p>
            <a:r>
              <a:rPr lang="en-US" sz="1400" dirty="0"/>
              <a:t>Player 2</a:t>
            </a:r>
          </a:p>
        </p:txBody>
      </p:sp>
      <p:sp>
        <p:nvSpPr>
          <p:cNvPr id="26" name="TextBox 25"/>
          <p:cNvSpPr txBox="1"/>
          <p:nvPr/>
        </p:nvSpPr>
        <p:spPr>
          <a:xfrm rot="16200000">
            <a:off x="5114229" y="5228350"/>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17057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Recap: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oMath>
                </a14:m>
                <a:r>
                  <a:rPr lang="en-US" dirty="0"/>
                  <a:t> Pruning</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364602" y="1626988"/>
            <a:ext cx="8168882" cy="358161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520633" y="152400"/>
                <a:ext cx="4572000" cy="646331"/>
              </a:xfrm>
              <a:prstGeom prst="rect">
                <a:avLst/>
              </a:prstGeom>
            </p:spPr>
            <p:txBody>
              <a:bodyPr>
                <a:spAutoFit/>
              </a:bodyPr>
              <a:lstStyle/>
              <a:p>
                <a:pPr lvl="2"/>
                <a14:m>
                  <m:oMath xmlns:m="http://schemas.openxmlformats.org/officeDocument/2006/math">
                    <m:r>
                      <a:rPr lang="en-US" i="1" dirty="0" smtClean="0">
                        <a:solidFill>
                          <a:srgbClr val="FF0000"/>
                        </a:solidFill>
                        <a:latin typeface="Cambria Math" panose="02040503050406030204" pitchFamily="18" charset="0"/>
                      </a:rPr>
                      <m:t>𝛼</m:t>
                    </m:r>
                  </m:oMath>
                </a14:m>
                <a:r>
                  <a:rPr lang="en-US" dirty="0">
                    <a:solidFill>
                      <a:srgbClr val="FF0000"/>
                    </a:solidFill>
                  </a:rPr>
                  <a:t>: lower-bound of minimax value</a:t>
                </a:r>
              </a:p>
              <a:p>
                <a:pPr lvl="2"/>
                <a14:m>
                  <m:oMath xmlns:m="http://schemas.openxmlformats.org/officeDocument/2006/math">
                    <m:r>
                      <a:rPr lang="en-US" b="0" i="1" dirty="0" smtClean="0">
                        <a:solidFill>
                          <a:srgbClr val="FF0000"/>
                        </a:solidFill>
                        <a:latin typeface="Cambria Math" panose="02040503050406030204" pitchFamily="18" charset="0"/>
                      </a:rPr>
                      <m:t>𝛽</m:t>
                    </m:r>
                  </m:oMath>
                </a14:m>
                <a:r>
                  <a:rPr lang="en-US" dirty="0">
                    <a:solidFill>
                      <a:srgbClr val="FF0000"/>
                    </a:solidFill>
                  </a:rPr>
                  <a:t>: upper-bound of minimax value</a:t>
                </a:r>
              </a:p>
            </p:txBody>
          </p:sp>
        </mc:Choice>
        <mc:Fallback xmlns="">
          <p:sp>
            <p:nvSpPr>
              <p:cNvPr id="9" name="Rectangle 8"/>
              <p:cNvSpPr>
                <a:spLocks noRot="1" noChangeAspect="1" noMove="1" noResize="1" noEditPoints="1" noAdjustHandles="1" noChangeArrowheads="1" noChangeShapeType="1" noTextEdit="1"/>
              </p:cNvSpPr>
              <p:nvPr/>
            </p:nvSpPr>
            <p:spPr>
              <a:xfrm>
                <a:off x="3520633" y="152400"/>
                <a:ext cx="4572000" cy="646331"/>
              </a:xfrm>
              <a:prstGeom prst="rect">
                <a:avLst/>
              </a:prstGeom>
              <a:blipFill rotWithShape="0">
                <a:blip r:embed="rId4"/>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851309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0517A9-4DA6-224A-994B-37556E33E6E7}"/>
              </a:ext>
            </a:extLst>
          </p:cNvPr>
          <p:cNvSpPr>
            <a:spLocks noGrp="1"/>
          </p:cNvSpPr>
          <p:nvPr>
            <p:ph type="title"/>
          </p:nvPr>
        </p:nvSpPr>
        <p:spPr/>
        <p:txBody>
          <a:bodyPr/>
          <a:lstStyle/>
          <a:p>
            <a:r>
              <a:rPr lang="en-US" altLang="zh-CN" dirty="0"/>
              <a:t>Find</a:t>
            </a:r>
            <a:r>
              <a:rPr lang="zh-CN" altLang="en-US" dirty="0"/>
              <a:t> </a:t>
            </a:r>
            <a:r>
              <a:rPr lang="en-US" altLang="zh-CN" dirty="0"/>
              <a:t>PSNE</a:t>
            </a:r>
            <a:endParaRPr lang="en-US" dirty="0"/>
          </a:p>
        </p:txBody>
      </p:sp>
      <p:sp>
        <p:nvSpPr>
          <p:cNvPr id="3" name="Content Placeholder 2">
            <a:extLst>
              <a:ext uri="{FF2B5EF4-FFF2-40B4-BE49-F238E27FC236}">
                <a16:creationId xmlns="" xmlns:a16="http://schemas.microsoft.com/office/drawing/2014/main" id="{A1387142-C810-2B47-969F-215538D5F9D5}"/>
              </a:ext>
            </a:extLst>
          </p:cNvPr>
          <p:cNvSpPr>
            <a:spLocks noGrp="1"/>
          </p:cNvSpPr>
          <p:nvPr>
            <p:ph sz="quarter" idx="1"/>
          </p:nvPr>
        </p:nvSpPr>
        <p:spPr/>
        <p:txBody>
          <a:bodyPr/>
          <a:lstStyle/>
          <a:p>
            <a:r>
              <a:rPr lang="en-US" altLang="zh-CN" dirty="0"/>
              <a:t>To</a:t>
            </a:r>
            <a:r>
              <a:rPr lang="zh-CN" altLang="en-US" dirty="0"/>
              <a:t> </a:t>
            </a:r>
            <a:r>
              <a:rPr lang="en-US" altLang="zh-CN" dirty="0"/>
              <a:t>summarize</a:t>
            </a:r>
          </a:p>
          <a:p>
            <a:pPr lvl="1"/>
            <a:r>
              <a:rPr lang="en-US" altLang="zh-CN" dirty="0"/>
              <a:t>To</a:t>
            </a:r>
            <a:r>
              <a:rPr lang="zh-CN" altLang="en-US" dirty="0"/>
              <a:t> </a:t>
            </a:r>
            <a:r>
              <a:rPr lang="en-US" altLang="zh-CN" dirty="0"/>
              <a:t>find</a:t>
            </a:r>
            <a:r>
              <a:rPr lang="zh-CN" altLang="en-US" dirty="0"/>
              <a:t> </a:t>
            </a:r>
            <a:r>
              <a:rPr lang="en-US" altLang="zh-CN" dirty="0"/>
              <a:t>all</a:t>
            </a:r>
            <a:r>
              <a:rPr lang="zh-CN" altLang="en-US" dirty="0"/>
              <a:t> </a:t>
            </a:r>
            <a:r>
              <a:rPr lang="en-US" altLang="zh-CN" dirty="0"/>
              <a:t>PSNE</a:t>
            </a:r>
          </a:p>
          <a:p>
            <a:pPr lvl="2"/>
            <a:r>
              <a:rPr lang="en-US" dirty="0"/>
              <a:t>Iterative Elimination of Strictly Dominated Strategies</a:t>
            </a:r>
          </a:p>
          <a:p>
            <a:pPr lvl="2"/>
            <a:r>
              <a:rPr lang="en-US" altLang="zh-CN" dirty="0"/>
              <a:t>Enumerate</a:t>
            </a:r>
            <a:r>
              <a:rPr lang="zh-CN" altLang="en-US" dirty="0"/>
              <a:t> </a:t>
            </a:r>
            <a:r>
              <a:rPr lang="en-US" altLang="zh-CN" dirty="0"/>
              <a:t>all</a:t>
            </a:r>
            <a:r>
              <a:rPr lang="zh-CN" altLang="en-US" dirty="0"/>
              <a:t> </a:t>
            </a:r>
            <a:r>
              <a:rPr lang="en-US" altLang="zh-CN" dirty="0"/>
              <a:t>actions</a:t>
            </a:r>
            <a:r>
              <a:rPr lang="zh-CN" altLang="en-US" dirty="0"/>
              <a:t> </a:t>
            </a:r>
            <a:r>
              <a:rPr lang="en-US" altLang="zh-CN" dirty="0"/>
              <a:t>profiles</a:t>
            </a:r>
            <a:r>
              <a:rPr lang="zh-CN" altLang="en-US" dirty="0"/>
              <a:t> </a:t>
            </a:r>
            <a:r>
              <a:rPr lang="en-US" altLang="zh-CN" dirty="0"/>
              <a:t>in</a:t>
            </a:r>
            <a:r>
              <a:rPr lang="zh-CN" altLang="en-US" dirty="0"/>
              <a:t> </a:t>
            </a:r>
            <a:r>
              <a:rPr lang="en-US" altLang="zh-CN" dirty="0"/>
              <a:t>the</a:t>
            </a:r>
            <a:r>
              <a:rPr lang="zh-CN" altLang="en-US" dirty="0"/>
              <a:t> </a:t>
            </a:r>
            <a:r>
              <a:rPr lang="en-US" altLang="zh-CN" dirty="0"/>
              <a:t>remaining</a:t>
            </a:r>
            <a:r>
              <a:rPr lang="zh-CN" altLang="en-US" dirty="0"/>
              <a:t> </a:t>
            </a:r>
            <a:r>
              <a:rPr lang="en-US" altLang="zh-CN" dirty="0"/>
              <a:t>game,</a:t>
            </a:r>
            <a:r>
              <a:rPr lang="zh-CN" altLang="en-US" dirty="0"/>
              <a:t> </a:t>
            </a:r>
            <a:r>
              <a:rPr lang="en-US" altLang="zh-CN" dirty="0"/>
              <a:t>and</a:t>
            </a:r>
            <a:r>
              <a:rPr lang="zh-CN" altLang="en-US" dirty="0"/>
              <a:t> </a:t>
            </a:r>
            <a:r>
              <a:rPr lang="en-US" altLang="zh-CN" dirty="0"/>
              <a:t>for</a:t>
            </a:r>
            <a:r>
              <a:rPr lang="zh-CN" altLang="en-US" dirty="0"/>
              <a:t> </a:t>
            </a:r>
            <a:r>
              <a:rPr lang="en-US" altLang="zh-CN" dirty="0"/>
              <a:t>each</a:t>
            </a:r>
            <a:r>
              <a:rPr lang="zh-CN" altLang="en-US" dirty="0"/>
              <a:t> </a:t>
            </a:r>
            <a:r>
              <a:rPr lang="en-US" altLang="zh-CN" dirty="0"/>
              <a:t>action</a:t>
            </a:r>
            <a:r>
              <a:rPr lang="zh-CN" altLang="en-US" dirty="0"/>
              <a:t> </a:t>
            </a:r>
            <a:r>
              <a:rPr lang="en-US" altLang="zh-CN" dirty="0"/>
              <a:t>profile,</a:t>
            </a:r>
            <a:r>
              <a:rPr lang="zh-CN" altLang="en-US" dirty="0"/>
              <a:t> </a:t>
            </a:r>
            <a:r>
              <a:rPr lang="en-US" altLang="zh-CN" dirty="0"/>
              <a:t>check</a:t>
            </a:r>
            <a:r>
              <a:rPr lang="zh-CN" altLang="en-US" dirty="0"/>
              <a:t> </a:t>
            </a:r>
            <a:r>
              <a:rPr lang="en-US" altLang="zh-CN" dirty="0"/>
              <a:t>if</a:t>
            </a:r>
            <a:r>
              <a:rPr lang="zh-CN" altLang="en-US" dirty="0"/>
              <a:t> </a:t>
            </a:r>
            <a:r>
              <a:rPr lang="en-US" altLang="zh-CN" dirty="0"/>
              <a:t>none</a:t>
            </a:r>
            <a:r>
              <a:rPr lang="zh-CN" altLang="en-US" dirty="0"/>
              <a:t> </a:t>
            </a:r>
            <a:r>
              <a:rPr lang="en-US" altLang="zh-CN" dirty="0"/>
              <a:t>of</a:t>
            </a:r>
            <a:r>
              <a:rPr lang="zh-CN" altLang="en-US" dirty="0"/>
              <a:t> </a:t>
            </a:r>
            <a:r>
              <a:rPr lang="en-US" altLang="zh-CN" dirty="0"/>
              <a:t>the</a:t>
            </a:r>
            <a:r>
              <a:rPr lang="zh-CN" altLang="en-US" dirty="0"/>
              <a:t> </a:t>
            </a:r>
            <a:r>
              <a:rPr lang="en-US" altLang="zh-CN" dirty="0"/>
              <a:t>players</a:t>
            </a:r>
            <a:r>
              <a:rPr lang="zh-CN" altLang="en-US" dirty="0"/>
              <a:t> </a:t>
            </a:r>
            <a:r>
              <a:rPr lang="en-US" altLang="zh-CN" dirty="0"/>
              <a:t>has</a:t>
            </a:r>
            <a:r>
              <a:rPr lang="zh-CN" altLang="en-US" dirty="0"/>
              <a:t> </a:t>
            </a:r>
            <a:r>
              <a:rPr lang="en-US" altLang="zh-CN" dirty="0"/>
              <a:t>incentive</a:t>
            </a:r>
            <a:r>
              <a:rPr lang="zh-CN" altLang="en-US" dirty="0"/>
              <a:t> </a:t>
            </a:r>
            <a:r>
              <a:rPr lang="en-US" altLang="zh-CN" dirty="0"/>
              <a:t>to</a:t>
            </a:r>
            <a:r>
              <a:rPr lang="zh-CN" altLang="en-US" dirty="0"/>
              <a:t> </a:t>
            </a:r>
            <a:r>
              <a:rPr lang="en-US" altLang="zh-CN" dirty="0"/>
              <a:t>deviated</a:t>
            </a:r>
          </a:p>
          <a:p>
            <a:pPr lvl="1"/>
            <a:r>
              <a:rPr lang="en-US" altLang="zh-CN" dirty="0"/>
              <a:t>To</a:t>
            </a:r>
            <a:r>
              <a:rPr lang="zh-CN" altLang="en-US" dirty="0"/>
              <a:t> </a:t>
            </a:r>
            <a:r>
              <a:rPr lang="en-US" altLang="zh-CN" dirty="0"/>
              <a:t>find</a:t>
            </a:r>
            <a:r>
              <a:rPr lang="zh-CN" altLang="en-US" dirty="0"/>
              <a:t> </a:t>
            </a:r>
            <a:r>
              <a:rPr lang="en-US" altLang="zh-CN" dirty="0"/>
              <a:t>a</a:t>
            </a:r>
            <a:r>
              <a:rPr lang="zh-CN" altLang="en-US" dirty="0"/>
              <a:t> </a:t>
            </a:r>
            <a:r>
              <a:rPr lang="en-US" altLang="zh-CN" dirty="0"/>
              <a:t>PSNE</a:t>
            </a:r>
          </a:p>
          <a:p>
            <a:pPr lvl="2"/>
            <a:r>
              <a:rPr lang="en-US" dirty="0"/>
              <a:t>Iterative Elimination of </a:t>
            </a:r>
            <a:r>
              <a:rPr lang="en-US" altLang="zh-CN" dirty="0"/>
              <a:t>(Very</a:t>
            </a:r>
            <a:r>
              <a:rPr lang="zh-CN" altLang="en-US" dirty="0"/>
              <a:t> </a:t>
            </a:r>
            <a:r>
              <a:rPr lang="en-US" altLang="zh-CN" dirty="0"/>
              <a:t>Weakly)</a:t>
            </a:r>
            <a:r>
              <a:rPr lang="zh-CN" altLang="en-US" dirty="0"/>
              <a:t> </a:t>
            </a:r>
            <a:r>
              <a:rPr lang="en-US" dirty="0"/>
              <a:t>Dominated Strategies</a:t>
            </a:r>
          </a:p>
          <a:p>
            <a:pPr lvl="2"/>
            <a:r>
              <a:rPr lang="en-US" altLang="zh-CN" dirty="0"/>
              <a:t>Search</a:t>
            </a:r>
            <a:r>
              <a:rPr lang="zh-CN" altLang="en-US" dirty="0"/>
              <a:t> </a:t>
            </a:r>
            <a:r>
              <a:rPr lang="en-US" altLang="zh-CN" dirty="0"/>
              <a:t>for</a:t>
            </a:r>
            <a:r>
              <a:rPr lang="zh-CN" altLang="en-US" dirty="0"/>
              <a:t> </a:t>
            </a:r>
            <a:r>
              <a:rPr lang="en-US" altLang="zh-CN" dirty="0"/>
              <a:t>all</a:t>
            </a:r>
            <a:r>
              <a:rPr lang="zh-CN" altLang="en-US" dirty="0"/>
              <a:t> </a:t>
            </a:r>
            <a:r>
              <a:rPr lang="en-US" altLang="zh-CN" dirty="0"/>
              <a:t>actions</a:t>
            </a:r>
            <a:r>
              <a:rPr lang="zh-CN" altLang="en-US" dirty="0"/>
              <a:t> </a:t>
            </a:r>
            <a:r>
              <a:rPr lang="en-US" altLang="zh-CN" dirty="0"/>
              <a:t>profiles</a:t>
            </a:r>
            <a:r>
              <a:rPr lang="zh-CN" altLang="en-US" dirty="0"/>
              <a:t> </a:t>
            </a:r>
            <a:r>
              <a:rPr lang="en-US" altLang="zh-CN" dirty="0"/>
              <a:t>in</a:t>
            </a:r>
            <a:r>
              <a:rPr lang="zh-CN" altLang="en-US" dirty="0"/>
              <a:t> </a:t>
            </a:r>
            <a:r>
              <a:rPr lang="en-US" altLang="zh-CN" dirty="0"/>
              <a:t>the</a:t>
            </a:r>
            <a:r>
              <a:rPr lang="zh-CN" altLang="en-US" dirty="0"/>
              <a:t> </a:t>
            </a:r>
            <a:r>
              <a:rPr lang="en-US" altLang="zh-CN" dirty="0"/>
              <a:t>remaining</a:t>
            </a:r>
            <a:r>
              <a:rPr lang="zh-CN" altLang="en-US" dirty="0"/>
              <a:t> </a:t>
            </a:r>
            <a:r>
              <a:rPr lang="en-US" altLang="zh-CN" dirty="0"/>
              <a:t>game</a:t>
            </a:r>
            <a:r>
              <a:rPr lang="zh-CN" altLang="en-US" dirty="0"/>
              <a:t> </a:t>
            </a:r>
            <a:r>
              <a:rPr lang="en-US" altLang="zh-CN" dirty="0"/>
              <a:t>until</a:t>
            </a:r>
            <a:r>
              <a:rPr lang="zh-CN" altLang="en-US" dirty="0"/>
              <a:t> </a:t>
            </a:r>
            <a:r>
              <a:rPr lang="en-US" altLang="zh-CN" dirty="0"/>
              <a:t>a</a:t>
            </a:r>
            <a:r>
              <a:rPr lang="zh-CN" altLang="en-US" dirty="0"/>
              <a:t> </a:t>
            </a:r>
            <a:r>
              <a:rPr lang="en-US" altLang="zh-CN" dirty="0"/>
              <a:t>PSNE</a:t>
            </a:r>
            <a:r>
              <a:rPr lang="zh-CN" altLang="en-US" dirty="0"/>
              <a:t> </a:t>
            </a:r>
            <a:r>
              <a:rPr lang="en-US" altLang="zh-CN" dirty="0"/>
              <a:t>is</a:t>
            </a:r>
            <a:r>
              <a:rPr lang="zh-CN" altLang="en-US" dirty="0"/>
              <a:t> </a:t>
            </a:r>
            <a:r>
              <a:rPr lang="en-US" altLang="zh-CN" dirty="0"/>
              <a:t>found</a:t>
            </a:r>
          </a:p>
        </p:txBody>
      </p:sp>
      <p:sp>
        <p:nvSpPr>
          <p:cNvPr id="4" name="Date Placeholder 3">
            <a:extLst>
              <a:ext uri="{FF2B5EF4-FFF2-40B4-BE49-F238E27FC236}">
                <a16:creationId xmlns="" xmlns:a16="http://schemas.microsoft.com/office/drawing/2014/main" id="{D9852450-DE55-6C4C-803F-A98289D3A028}"/>
              </a:ext>
            </a:extLst>
          </p:cNvPr>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a:extLst>
              <a:ext uri="{FF2B5EF4-FFF2-40B4-BE49-F238E27FC236}">
                <a16:creationId xmlns="" xmlns:a16="http://schemas.microsoft.com/office/drawing/2014/main" id="{AE46316E-D650-D543-8EF5-D476B76FA628}"/>
              </a:ext>
            </a:extLst>
          </p:cNvPr>
          <p:cNvSpPr>
            <a:spLocks noGrp="1"/>
          </p:cNvSpPr>
          <p:nvPr>
            <p:ph type="ftr" sz="quarter" idx="11"/>
          </p:nvPr>
        </p:nvSpPr>
        <p:spPr/>
        <p:txBody>
          <a:bodyPr/>
          <a:lstStyle/>
          <a:p>
            <a:r>
              <a:rPr lang="en-US" dirty="0"/>
              <a:t>Fei Fang</a:t>
            </a:r>
          </a:p>
        </p:txBody>
      </p:sp>
      <p:sp>
        <p:nvSpPr>
          <p:cNvPr id="6" name="Slide Number Placeholder 5">
            <a:extLst>
              <a:ext uri="{FF2B5EF4-FFF2-40B4-BE49-F238E27FC236}">
                <a16:creationId xmlns="" xmlns:a16="http://schemas.microsoft.com/office/drawing/2014/main" id="{BE18FC56-1143-0B48-987B-D0EC1CD83EF7}"/>
              </a:ext>
            </a:extLst>
          </p:cNvPr>
          <p:cNvSpPr>
            <a:spLocks noGrp="1"/>
          </p:cNvSpPr>
          <p:nvPr>
            <p:ph type="sldNum" sz="quarter" idx="12"/>
          </p:nvPr>
        </p:nvSpPr>
        <p:spPr/>
        <p:txBody>
          <a:bodyPr/>
          <a:lstStyle/>
          <a:p>
            <a:fld id="{A3B20E47-2A4C-4221-B6B9-A2AC2F1C1077}" type="slidenum">
              <a:rPr lang="en-US" smtClean="0"/>
              <a:pPr/>
              <a:t>40</a:t>
            </a:fld>
            <a:endParaRPr lang="en-US" dirty="0"/>
          </a:p>
        </p:txBody>
      </p:sp>
    </p:spTree>
    <p:extLst>
      <p:ext uri="{BB962C8B-B14F-4D97-AF65-F5344CB8AC3E}">
        <p14:creationId xmlns:p14="http://schemas.microsoft.com/office/powerpoint/2010/main" val="2052270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All NEs (PSNE and Mixed Strategy NE)</a:t>
            </a:r>
          </a:p>
        </p:txBody>
      </p:sp>
      <p:sp>
        <p:nvSpPr>
          <p:cNvPr id="3" name="Content Placeholder 2"/>
          <p:cNvSpPr>
            <a:spLocks noGrp="1"/>
          </p:cNvSpPr>
          <p:nvPr>
            <p:ph sz="quarter" idx="1"/>
          </p:nvPr>
        </p:nvSpPr>
        <p:spPr/>
        <p:txBody>
          <a:bodyPr>
            <a:normAutofit/>
          </a:bodyPr>
          <a:lstStyle/>
          <a:p>
            <a:r>
              <a:rPr lang="en-US" dirty="0"/>
              <a:t>Special case: Two player, zero-sum game</a:t>
            </a:r>
          </a:p>
          <a:p>
            <a:pPr lvl="1"/>
            <a:r>
              <a:rPr lang="en-US" dirty="0"/>
              <a:t>NE=Minimax=Maximin, solved by LP (will introduce later)</a:t>
            </a:r>
          </a:p>
          <a:p>
            <a:endParaRPr lang="en-US" dirty="0"/>
          </a:p>
          <a:p>
            <a:r>
              <a:rPr lang="en-US" dirty="0"/>
              <a:t>In practice, available solvers/packages: nashpy (python), gambit project (</a:t>
            </a:r>
            <a:r>
              <a:rPr lang="en-US" dirty="0">
                <a:hlinkClick r:id="rId2"/>
              </a:rPr>
              <a:t>http://www.gambit-project.org/</a:t>
            </a:r>
            <a:r>
              <a:rPr lang="en-US" dirty="0"/>
              <a:t>)</a:t>
            </a:r>
          </a:p>
          <a:p>
            <a:endParaRPr lang="en-US" dirty="0"/>
          </a:p>
          <a:p>
            <a:r>
              <a:rPr lang="en-US" dirty="0"/>
              <a:t>Two-player, general-sum </a:t>
            </a:r>
            <a:r>
              <a:rPr lang="en-US" altLang="zh-CN" dirty="0"/>
              <a:t>bimatrix</a:t>
            </a:r>
            <a:r>
              <a:rPr lang="zh-CN" altLang="en-US" dirty="0"/>
              <a:t> </a:t>
            </a:r>
            <a:r>
              <a:rPr lang="en-US" dirty="0"/>
              <a:t>game: Support Enumeration Method</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41</a:t>
            </a:fld>
            <a:endParaRPr lang="en-US" dirty="0"/>
          </a:p>
        </p:txBody>
      </p:sp>
    </p:spTree>
    <p:extLst>
      <p:ext uri="{BB962C8B-B14F-4D97-AF65-F5344CB8AC3E}">
        <p14:creationId xmlns:p14="http://schemas.microsoft.com/office/powerpoint/2010/main" val="3552845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All NEs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Recall: A mixed strategy is BR iff all actions in the support are </a:t>
                </a:r>
                <a:r>
                  <a:rPr lang="en-US" dirty="0" smtClean="0"/>
                  <a:t>BR</a:t>
                </a:r>
              </a:p>
              <a:p>
                <a:r>
                  <a:rPr lang="en-US" dirty="0" smtClean="0"/>
                  <a:t>To find all NEs, think </a:t>
                </a:r>
                <a:r>
                  <a:rPr lang="en-US" dirty="0"/>
                  <a:t>from the inverse direction: enumerate support</a:t>
                </a:r>
              </a:p>
              <a:p>
                <a:pPr lvl="1"/>
                <a:r>
                  <a:rPr lang="en-US" dirty="0"/>
                  <a:t>If we know in the NE, for player </a:t>
                </a:r>
                <a14:m>
                  <m:oMath xmlns:m="http://schemas.openxmlformats.org/officeDocument/2006/math">
                    <m:r>
                      <a:rPr lang="en-US" b="0" i="1" smtClean="0">
                        <a:latin typeface="Cambria Math" panose="02040503050406030204" pitchFamily="18" charset="0"/>
                      </a:rPr>
                      <m:t>𝑖</m:t>
                    </m:r>
                  </m:oMath>
                </a14:m>
                <a:r>
                  <a:rPr lang="en-US" dirty="0"/>
                  <a:t>, action </a:t>
                </a:r>
                <a14:m>
                  <m:oMath xmlns:m="http://schemas.openxmlformats.org/officeDocument/2006/math">
                    <m:r>
                      <a:rPr lang="en-US" b="0" i="1" smtClean="0">
                        <a:latin typeface="Cambria Math" panose="02040503050406030204" pitchFamily="18" charset="0"/>
                      </a:rPr>
                      <m:t>1</m:t>
                    </m:r>
                  </m:oMath>
                </a14:m>
                <a:r>
                  <a:rPr lang="en-US" dirty="0"/>
                  <a:t>, </a:t>
                </a:r>
                <a14:m>
                  <m:oMath xmlns:m="http://schemas.openxmlformats.org/officeDocument/2006/math">
                    <m:r>
                      <a:rPr lang="en-US" b="0" i="1" smtClean="0">
                        <a:latin typeface="Cambria Math" panose="02040503050406030204" pitchFamily="18" charset="0"/>
                      </a:rPr>
                      <m:t>2</m:t>
                    </m:r>
                  </m:oMath>
                </a14:m>
                <a:r>
                  <a:rPr lang="en-US" dirty="0"/>
                  <a:t>, and </a:t>
                </a:r>
                <a14:m>
                  <m:oMath xmlns:m="http://schemas.openxmlformats.org/officeDocument/2006/math">
                    <m:r>
                      <a:rPr lang="en-US" b="0" i="1" smtClean="0">
                        <a:latin typeface="Cambria Math" panose="02040503050406030204" pitchFamily="18" charset="0"/>
                      </a:rPr>
                      <m:t>3</m:t>
                    </m:r>
                  </m:oMath>
                </a14:m>
                <a:r>
                  <a:rPr lang="en-US" dirty="0"/>
                  <a:t> are in the support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what does it mean?</a:t>
                </a:r>
              </a:p>
              <a:p>
                <a:pPr lvl="1"/>
                <a:r>
                  <a:rPr lang="en-US" dirty="0"/>
                  <a:t>They are all BR to other player’s strategies, and therefore</a:t>
                </a:r>
              </a:p>
              <a:p>
                <a:pPr lvl="2"/>
                <a:r>
                  <a:rPr lang="en-US" dirty="0"/>
                  <a:t>1) Action </a:t>
                </a:r>
                <a14:m>
                  <m:oMath xmlns:m="http://schemas.openxmlformats.org/officeDocument/2006/math">
                    <m:r>
                      <a:rPr lang="en-US" i="1">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2</m:t>
                    </m:r>
                  </m:oMath>
                </a14:m>
                <a:r>
                  <a:rPr lang="en-US" dirty="0"/>
                  <a:t>, and </a:t>
                </a:r>
                <a14:m>
                  <m:oMath xmlns:m="http://schemas.openxmlformats.org/officeDocument/2006/math">
                    <m:r>
                      <a:rPr lang="en-US" i="1">
                        <a:latin typeface="Cambria Math" panose="02040503050406030204" pitchFamily="18" charset="0"/>
                      </a:rPr>
                      <m:t>3</m:t>
                    </m:r>
                  </m:oMath>
                </a14:m>
                <a:r>
                  <a:rPr lang="en-US" dirty="0"/>
                  <a:t> are chosen with non-zero probability, and the probability of choosing them sum up to 1</a:t>
                </a:r>
              </a:p>
              <a:p>
                <a:pPr lvl="2"/>
                <a:r>
                  <a:rPr lang="en-US" dirty="0"/>
                  <a:t>2) Action </a:t>
                </a:r>
                <a14:m>
                  <m:oMath xmlns:m="http://schemas.openxmlformats.org/officeDocument/2006/math">
                    <m:r>
                      <a:rPr lang="en-US" i="1">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2</m:t>
                    </m:r>
                  </m:oMath>
                </a14:m>
                <a:r>
                  <a:rPr lang="en-US" dirty="0"/>
                  <a:t>, and </a:t>
                </a:r>
                <a14:m>
                  <m:oMath xmlns:m="http://schemas.openxmlformats.org/officeDocument/2006/math">
                    <m:r>
                      <a:rPr lang="en-US" i="1">
                        <a:latin typeface="Cambria Math" panose="02040503050406030204" pitchFamily="18" charset="0"/>
                      </a:rPr>
                      <m:t>3</m:t>
                    </m:r>
                  </m:oMath>
                </a14:m>
                <a:r>
                  <a:rPr lang="en-US" dirty="0"/>
                  <a:t> lead to the exactly same expected utility</a:t>
                </a:r>
              </a:p>
              <a:p>
                <a:pPr lvl="3"/>
                <a:r>
                  <a:rPr lang="en-US" dirty="0"/>
                  <a:t>This gives us a number of equations!</a:t>
                </a:r>
              </a:p>
              <a:p>
                <a:pPr lvl="2"/>
                <a:r>
                  <a:rPr lang="en-US" dirty="0"/>
                  <a:t>3) The expected utility of taking action </a:t>
                </a:r>
                <a14:m>
                  <m:oMath xmlns:m="http://schemas.openxmlformats.org/officeDocument/2006/math">
                    <m:r>
                      <a:rPr lang="en-US" i="1">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2</m:t>
                    </m:r>
                  </m:oMath>
                </a14:m>
                <a:r>
                  <a:rPr lang="en-US" dirty="0"/>
                  <a:t>, and </a:t>
                </a:r>
                <a14:m>
                  <m:oMath xmlns:m="http://schemas.openxmlformats.org/officeDocument/2006/math">
                    <m:r>
                      <a:rPr lang="en-US" i="1">
                        <a:latin typeface="Cambria Math" panose="02040503050406030204" pitchFamily="18" charset="0"/>
                      </a:rPr>
                      <m:t>3</m:t>
                    </m:r>
                  </m:oMath>
                </a14:m>
                <a:r>
                  <a:rPr lang="en-US" dirty="0"/>
                  <a:t> is not lower than any other actions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209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42</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97241" y="5972294"/>
                <a:ext cx="9235220" cy="369332"/>
              </a:xfrm>
              <a:prstGeom prst="rect">
                <a:avLst/>
              </a:prstGeom>
            </p:spPr>
            <p:txBody>
              <a:bodyPr wrap="none">
                <a:spAutoFit/>
              </a:bodyPr>
              <a:lstStyle/>
              <a:p>
                <a:pPr lvl="2"/>
                <a:r>
                  <a:rPr lang="en-US" dirty="0">
                    <a:solidFill>
                      <a:schemeClr val="accent1"/>
                    </a:solidFill>
                  </a:rPr>
                  <a:t>These are necessary conditions for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𝑠</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with support=action </a:t>
                </a:r>
                <a14:m>
                  <m:oMath xmlns:m="http://schemas.openxmlformats.org/officeDocument/2006/math">
                    <m:r>
                      <a:rPr lang="en-US" i="1">
                        <a:solidFill>
                          <a:schemeClr val="accent1"/>
                        </a:solidFill>
                        <a:latin typeface="Cambria Math" panose="02040503050406030204" pitchFamily="18" charset="0"/>
                      </a:rPr>
                      <m:t>1</m:t>
                    </m:r>
                  </m:oMath>
                </a14:m>
                <a:r>
                  <a:rPr lang="en-US" dirty="0">
                    <a:solidFill>
                      <a:schemeClr val="accent1"/>
                    </a:solidFill>
                  </a:rPr>
                  <a:t>, </a:t>
                </a:r>
                <a14:m>
                  <m:oMath xmlns:m="http://schemas.openxmlformats.org/officeDocument/2006/math">
                    <m:r>
                      <a:rPr lang="en-US" i="1">
                        <a:solidFill>
                          <a:schemeClr val="accent1"/>
                        </a:solidFill>
                        <a:latin typeface="Cambria Math" panose="02040503050406030204" pitchFamily="18" charset="0"/>
                      </a:rPr>
                      <m:t>2</m:t>
                    </m:r>
                  </m:oMath>
                </a14:m>
                <a:r>
                  <a:rPr lang="en-US" dirty="0">
                    <a:solidFill>
                      <a:schemeClr val="accent1"/>
                    </a:solidFill>
                  </a:rPr>
                  <a:t>, and </a:t>
                </a:r>
                <a14:m>
                  <m:oMath xmlns:m="http://schemas.openxmlformats.org/officeDocument/2006/math">
                    <m:r>
                      <a:rPr lang="en-US" i="1">
                        <a:solidFill>
                          <a:schemeClr val="accent1"/>
                        </a:solidFill>
                        <a:latin typeface="Cambria Math" panose="02040503050406030204" pitchFamily="18" charset="0"/>
                      </a:rPr>
                      <m:t>3</m:t>
                    </m:r>
                  </m:oMath>
                </a14:m>
                <a:r>
                  <a:rPr lang="en-US" dirty="0"/>
                  <a:t> </a:t>
                </a:r>
                <a:r>
                  <a:rPr lang="en-US" dirty="0">
                    <a:solidFill>
                      <a:schemeClr val="accent1"/>
                    </a:solidFill>
                  </a:rPr>
                  <a:t>being part of NE</a:t>
                </a:r>
              </a:p>
            </p:txBody>
          </p:sp>
        </mc:Choice>
        <mc:Fallback xmlns="">
          <p:sp>
            <p:nvSpPr>
              <p:cNvPr id="7" name="Rectangle 6"/>
              <p:cNvSpPr>
                <a:spLocks noRot="1" noChangeAspect="1" noMove="1" noResize="1" noEditPoints="1" noAdjustHandles="1" noChangeArrowheads="1" noChangeShapeType="1" noTextEdit="1"/>
              </p:cNvSpPr>
              <p:nvPr/>
            </p:nvSpPr>
            <p:spPr>
              <a:xfrm>
                <a:off x="-297241" y="5972294"/>
                <a:ext cx="9235220" cy="369332"/>
              </a:xfrm>
              <a:prstGeom prst="rect">
                <a:avLst/>
              </a:prstGeom>
              <a:blipFill rotWithShape="0">
                <a:blip r:embed="rId3"/>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191097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All NEs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2276354"/>
              </a:xfrm>
            </p:spPr>
            <p:txBody>
              <a:bodyPr>
                <a:normAutofit fontScale="77500" lnSpcReduction="20000"/>
              </a:bodyPr>
              <a:lstStyle/>
              <a:p>
                <a:r>
                  <a:rPr lang="en-US" dirty="0"/>
                  <a:t>If support for Alex is (Football, Concert) and for Berry is (Football, Concert), i.e., each action is chosen with non-zero probability, then Action F and C lead to the exactly same expected utility to Alex when fixing Berry’s strategy, and Action F and C lead to the exactly same expected utility to Berry when fixing Alex’s strategy</a:t>
                </a:r>
              </a:p>
              <a:p>
                <a:r>
                  <a:rPr lang="en-US" dirty="0"/>
                  <a:t>Assume Alex’s strategy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and Berry’s strategy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then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2276354"/>
              </a:xfrm>
              <a:blipFill rotWithShape="0">
                <a:blip r:embed="rId2"/>
                <a:stretch>
                  <a:fillRect l="-370" t="-48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43</a:t>
            </a:fld>
            <a:endParaRPr lang="en-US" dirty="0"/>
          </a:p>
        </p:txBody>
      </p:sp>
      <p:graphicFrame>
        <p:nvGraphicFramePr>
          <p:cNvPr id="7" name="Table 6"/>
          <p:cNvGraphicFramePr>
            <a:graphicFrameLocks noGrp="1"/>
          </p:cNvGraphicFramePr>
          <p:nvPr>
            <p:extLst/>
          </p:nvPr>
        </p:nvGraphicFramePr>
        <p:xfrm>
          <a:off x="2586328" y="4862322"/>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4286844" y="4571528"/>
            <a:ext cx="818908" cy="307777"/>
          </a:xfrm>
          <a:prstGeom prst="rect">
            <a:avLst/>
          </a:prstGeom>
          <a:noFill/>
        </p:spPr>
        <p:txBody>
          <a:bodyPr wrap="square" rtlCol="0">
            <a:spAutoFit/>
          </a:bodyPr>
          <a:lstStyle/>
          <a:p>
            <a:r>
              <a:rPr lang="en-US" sz="1400" dirty="0"/>
              <a:t>Berry</a:t>
            </a:r>
          </a:p>
        </p:txBody>
      </p:sp>
      <p:sp>
        <p:nvSpPr>
          <p:cNvPr id="9" name="TextBox 8"/>
          <p:cNvSpPr txBox="1"/>
          <p:nvPr/>
        </p:nvSpPr>
        <p:spPr>
          <a:xfrm rot="16200000">
            <a:off x="1996058" y="5165633"/>
            <a:ext cx="752286" cy="307777"/>
          </a:xfrm>
          <a:prstGeom prst="rect">
            <a:avLst/>
          </a:prstGeom>
          <a:noFill/>
        </p:spPr>
        <p:txBody>
          <a:bodyPr wrap="square" rtlCol="0">
            <a:spAutoFit/>
          </a:bodyPr>
          <a:lstStyle/>
          <a:p>
            <a:r>
              <a:rPr lang="en-US" sz="1400" dirty="0"/>
              <a:t>Alex</a:t>
            </a:r>
          </a:p>
        </p:txBody>
      </p:sp>
      <mc:AlternateContent xmlns:mc="http://schemas.openxmlformats.org/markup-compatibility/2006" xmlns:a14="http://schemas.microsoft.com/office/drawing/2010/main">
        <mc:Choice Requires="a14">
          <p:sp>
            <p:nvSpPr>
              <p:cNvPr id="14" name="TextBox 13"/>
              <p:cNvSpPr txBox="1"/>
              <p:nvPr/>
            </p:nvSpPr>
            <p:spPr>
              <a:xfrm>
                <a:off x="222949" y="5880440"/>
                <a:ext cx="8890832" cy="506870"/>
              </a:xfrm>
              <a:prstGeom prst="rect">
                <a:avLst/>
              </a:prstGeom>
              <a:noFill/>
            </p:spPr>
            <p:txBody>
              <a:bodyPr wrap="none" rtlCol="0">
                <a:spAutoFit/>
              </a:bodyPr>
              <a:lstStyle/>
              <a:p>
                <a:r>
                  <a:rPr lang="en-US" dirty="0"/>
                  <a:t>Now check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e>
                    </m:d>
                  </m:oMath>
                </a14:m>
                <a:r>
                  <a:rPr lang="en-US" dirty="0"/>
                  <a:t>. It is indeed a reasonable NE with the specified support.</a:t>
                </a:r>
              </a:p>
            </p:txBody>
          </p:sp>
        </mc:Choice>
        <mc:Fallback xmlns="">
          <p:sp>
            <p:nvSpPr>
              <p:cNvPr id="14" name="TextBox 13"/>
              <p:cNvSpPr txBox="1">
                <a:spLocks noRot="1" noChangeAspect="1" noMove="1" noResize="1" noEditPoints="1" noAdjustHandles="1" noChangeArrowheads="1" noChangeShapeType="1" noTextEdit="1"/>
              </p:cNvSpPr>
              <p:nvPr/>
            </p:nvSpPr>
            <p:spPr>
              <a:xfrm>
                <a:off x="222949" y="5880440"/>
                <a:ext cx="8890832" cy="506870"/>
              </a:xfrm>
              <a:prstGeom prst="rect">
                <a:avLst/>
              </a:prstGeom>
              <a:blipFill rotWithShape="0">
                <a:blip r:embed="rId3"/>
                <a:stretch>
                  <a:fillRect l="-617" b="-4819"/>
                </a:stretch>
              </a:blipFill>
            </p:spPr>
            <p:txBody>
              <a:bodyPr/>
              <a:lstStyle/>
              <a:p>
                <a:r>
                  <a:rPr lang="en-US">
                    <a:noFill/>
                  </a:rPr>
                  <a:t> </a:t>
                </a:r>
              </a:p>
            </p:txBody>
          </p:sp>
        </mc:Fallback>
      </mc:AlternateContent>
    </p:spTree>
    <p:extLst>
      <p:ext uri="{BB962C8B-B14F-4D97-AF65-F5344CB8AC3E}">
        <p14:creationId xmlns:p14="http://schemas.microsoft.com/office/powerpoint/2010/main" val="949377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All NEs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2276354"/>
              </a:xfrm>
            </p:spPr>
            <p:txBody>
              <a:bodyPr>
                <a:normAutofit fontScale="77500" lnSpcReduction="20000"/>
              </a:bodyPr>
              <a:lstStyle/>
              <a:p>
                <a:r>
                  <a:rPr lang="en-US" dirty="0"/>
                  <a:t>If support for Alex is (Football, Concert) and for Berry is (Football, Concert), i.e., each action is chosen with non-zero probability, then Action F and C lead to the exactly same expected utility to Alex when fixing Berry’s strategy, and Action F and C lead to the exactly same expected utility to Berry when fixing Alex’s strategy</a:t>
                </a:r>
              </a:p>
              <a:p>
                <a:r>
                  <a:rPr lang="en-US" dirty="0"/>
                  <a:t>Assume Alex’s strategy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and Berry’s strategy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then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2276354"/>
              </a:xfrm>
              <a:blipFill rotWithShape="0">
                <a:blip r:embed="rId2"/>
                <a:stretch>
                  <a:fillRect l="-370" t="-48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44</a:t>
            </a:fld>
            <a:endParaRPr lang="en-US" dirty="0"/>
          </a:p>
        </p:txBody>
      </p:sp>
      <p:graphicFrame>
        <p:nvGraphicFramePr>
          <p:cNvPr id="7" name="Table 6"/>
          <p:cNvGraphicFramePr>
            <a:graphicFrameLocks noGrp="1"/>
          </p:cNvGraphicFramePr>
          <p:nvPr>
            <p:extLst/>
          </p:nvPr>
        </p:nvGraphicFramePr>
        <p:xfrm>
          <a:off x="2586328" y="4862322"/>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4286844" y="4571528"/>
            <a:ext cx="818908" cy="307777"/>
          </a:xfrm>
          <a:prstGeom prst="rect">
            <a:avLst/>
          </a:prstGeom>
          <a:noFill/>
        </p:spPr>
        <p:txBody>
          <a:bodyPr wrap="square" rtlCol="0">
            <a:spAutoFit/>
          </a:bodyPr>
          <a:lstStyle/>
          <a:p>
            <a:r>
              <a:rPr lang="en-US" sz="1400" dirty="0"/>
              <a:t>Berry</a:t>
            </a:r>
          </a:p>
        </p:txBody>
      </p:sp>
      <p:sp>
        <p:nvSpPr>
          <p:cNvPr id="9" name="TextBox 8"/>
          <p:cNvSpPr txBox="1"/>
          <p:nvPr/>
        </p:nvSpPr>
        <p:spPr>
          <a:xfrm rot="16200000">
            <a:off x="1996058" y="5165633"/>
            <a:ext cx="752286" cy="307777"/>
          </a:xfrm>
          <a:prstGeom prst="rect">
            <a:avLst/>
          </a:prstGeom>
          <a:noFill/>
        </p:spPr>
        <p:txBody>
          <a:bodyPr wrap="square" rtlCol="0">
            <a:spAutoFit/>
          </a:bodyPr>
          <a:lstStyle/>
          <a:p>
            <a:r>
              <a:rPr lang="en-US" sz="1400" dirty="0"/>
              <a:t>Alex</a:t>
            </a:r>
          </a:p>
        </p:txBody>
      </p:sp>
      <mc:AlternateContent xmlns:mc="http://schemas.openxmlformats.org/markup-compatibility/2006" xmlns:a14="http://schemas.microsoft.com/office/drawing/2010/main">
        <mc:Choice Requires="a14">
          <p:sp>
            <p:nvSpPr>
              <p:cNvPr id="10" name="TextBox 9"/>
              <p:cNvSpPr txBox="1"/>
              <p:nvPr/>
            </p:nvSpPr>
            <p:spPr>
              <a:xfrm>
                <a:off x="1331723" y="3286037"/>
                <a:ext cx="3364575" cy="13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e>
                      </m:d>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𝑞</m:t>
                          </m:r>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oMath>
                  </m:oMathPara>
                </a14:m>
                <a:endParaRPr lang="en-US" dirty="0"/>
              </a:p>
              <a:p>
                <a:r>
                  <a:rPr lang="en-US" dirty="0"/>
                  <a:t>So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31723" y="3286037"/>
                <a:ext cx="3364575" cy="1316451"/>
              </a:xfrm>
              <a:prstGeom prst="rect">
                <a:avLst/>
              </a:prstGeom>
              <a:blipFill rotWithShape="0">
                <a:blip r:embed="rId3"/>
                <a:stretch>
                  <a:fillRect l="-1449"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09261" y="3255077"/>
                <a:ext cx="3528658" cy="13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i="1">
                              <a:latin typeface="Cambria Math" panose="02040503050406030204" pitchFamily="18" charset="0"/>
                            </a:rPr>
                            <m:t>,</m:t>
                          </m:r>
                          <m:r>
                            <a:rPr lang="en-US" b="0" i="1" smtClean="0">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𝑝</m:t>
                          </m:r>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𝐵</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𝐹</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𝐵</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𝐶</m:t>
                          </m:r>
                        </m:e>
                      </m:d>
                    </m:oMath>
                  </m:oMathPara>
                </a14:m>
                <a:endParaRPr lang="en-US" dirty="0"/>
              </a:p>
              <a:p>
                <a:r>
                  <a:rPr lang="en-US" dirty="0"/>
                  <a:t>So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=2(1−</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09261" y="3255077"/>
                <a:ext cx="3528658" cy="1316451"/>
              </a:xfrm>
              <a:prstGeom prst="rect">
                <a:avLst/>
              </a:prstGeom>
              <a:blipFill rotWithShape="0">
                <a:blip r:embed="rId4"/>
                <a:stretch>
                  <a:fillRect l="-1554" b="-1852"/>
                </a:stretch>
              </a:blipFill>
            </p:spPr>
            <p:txBody>
              <a:bodyPr/>
              <a:lstStyle/>
              <a:p>
                <a:r>
                  <a:rPr lang="en-US">
                    <a:noFill/>
                  </a:rPr>
                  <a:t> </a:t>
                </a:r>
              </a:p>
            </p:txBody>
          </p:sp>
        </mc:Fallback>
      </mc:AlternateContent>
      <p:sp>
        <p:nvSpPr>
          <p:cNvPr id="12" name="TextBox 11"/>
          <p:cNvSpPr txBox="1"/>
          <p:nvPr/>
        </p:nvSpPr>
        <p:spPr>
          <a:xfrm>
            <a:off x="3106438" y="2986190"/>
            <a:ext cx="3179717" cy="369332"/>
          </a:xfrm>
          <a:prstGeom prst="rect">
            <a:avLst/>
          </a:prstGeom>
          <a:noFill/>
        </p:spPr>
        <p:txBody>
          <a:bodyPr wrap="none" rtlCol="0">
            <a:spAutoFit/>
          </a:bodyPr>
          <a:lstStyle/>
          <a:p>
            <a:r>
              <a:rPr lang="en-US" dirty="0">
                <a:solidFill>
                  <a:srgbClr val="FF0000"/>
                </a:solidFill>
              </a:rPr>
              <a:t>These are necessary conditions!</a:t>
            </a:r>
          </a:p>
        </p:txBody>
      </p:sp>
      <mc:AlternateContent xmlns:mc="http://schemas.openxmlformats.org/markup-compatibility/2006" xmlns:a14="http://schemas.microsoft.com/office/drawing/2010/main">
        <mc:Choice Requires="a14">
          <p:sp>
            <p:nvSpPr>
              <p:cNvPr id="13" name="TextBox 12"/>
              <p:cNvSpPr txBox="1"/>
              <p:nvPr/>
            </p:nvSpPr>
            <p:spPr>
              <a:xfrm>
                <a:off x="222949" y="5880440"/>
                <a:ext cx="8890832" cy="506870"/>
              </a:xfrm>
              <a:prstGeom prst="rect">
                <a:avLst/>
              </a:prstGeom>
              <a:noFill/>
            </p:spPr>
            <p:txBody>
              <a:bodyPr wrap="none" rtlCol="0">
                <a:spAutoFit/>
              </a:bodyPr>
              <a:lstStyle/>
              <a:p>
                <a:r>
                  <a:rPr lang="en-US" dirty="0"/>
                  <a:t>Now check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e>
                    </m:d>
                  </m:oMath>
                </a14:m>
                <a:r>
                  <a:rPr lang="en-US" dirty="0"/>
                  <a:t>. It is indeed a reasonable NE with the specified support.</a:t>
                </a:r>
              </a:p>
            </p:txBody>
          </p:sp>
        </mc:Choice>
        <mc:Fallback xmlns="">
          <p:sp>
            <p:nvSpPr>
              <p:cNvPr id="13" name="TextBox 12"/>
              <p:cNvSpPr txBox="1">
                <a:spLocks noRot="1" noChangeAspect="1" noMove="1" noResize="1" noEditPoints="1" noAdjustHandles="1" noChangeArrowheads="1" noChangeShapeType="1" noTextEdit="1"/>
              </p:cNvSpPr>
              <p:nvPr/>
            </p:nvSpPr>
            <p:spPr>
              <a:xfrm>
                <a:off x="222949" y="5880440"/>
                <a:ext cx="8890832" cy="506870"/>
              </a:xfrm>
              <a:prstGeom prst="rect">
                <a:avLst/>
              </a:prstGeom>
              <a:blipFill rotWithShape="0">
                <a:blip r:embed="rId5"/>
                <a:stretch>
                  <a:fillRect l="-617" b="-4819"/>
                </a:stretch>
              </a:blipFill>
            </p:spPr>
            <p:txBody>
              <a:bodyPr/>
              <a:lstStyle/>
              <a:p>
                <a:r>
                  <a:rPr lang="en-US">
                    <a:noFill/>
                  </a:rPr>
                  <a:t> </a:t>
                </a:r>
              </a:p>
            </p:txBody>
          </p:sp>
        </mc:Fallback>
      </mc:AlternateContent>
    </p:spTree>
    <p:extLst>
      <p:ext uri="{BB962C8B-B14F-4D97-AF65-F5344CB8AC3E}">
        <p14:creationId xmlns:p14="http://schemas.microsoft.com/office/powerpoint/2010/main" val="49025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What is the probability of Berry choosing Football in NE with support size=2?</a:t>
                </a:r>
              </a:p>
              <a:p>
                <a:pPr lvl="1"/>
                <a:r>
                  <a:rPr lang="en-US" dirty="0"/>
                  <a:t>A: </a:t>
                </a:r>
                <a14:m>
                  <m:oMath xmlns:m="http://schemas.openxmlformats.org/officeDocument/2006/math">
                    <m:r>
                      <a:rPr lang="en-US" i="1" dirty="0" smtClean="0">
                        <a:latin typeface="Cambria Math" panose="02040503050406030204" pitchFamily="18" charset="0"/>
                      </a:rPr>
                      <m:t>0</m:t>
                    </m:r>
                  </m:oMath>
                </a14:m>
                <a:endParaRPr lang="en-US" dirty="0"/>
              </a:p>
              <a:p>
                <a:pPr lvl="1"/>
                <a:r>
                  <a:rPr lang="en-US" b="0" dirty="0"/>
                  <a:t>B: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3</m:t>
                        </m:r>
                      </m:den>
                    </m:f>
                  </m:oMath>
                </a14:m>
                <a:endParaRPr lang="en-US" b="0" i="1" dirty="0">
                  <a:latin typeface="Cambria Math" panose="02040503050406030204" pitchFamily="18" charset="0"/>
                </a:endParaRPr>
              </a:p>
              <a:p>
                <a:pPr lvl="1"/>
                <a:r>
                  <a:rPr lang="en-US" b="0" dirty="0"/>
                  <a:t>C: </a:t>
                </a:r>
                <a14:m>
                  <m:oMath xmlns:m="http://schemas.openxmlformats.org/officeDocument/2006/math">
                    <m:f>
                      <m:fPr>
                        <m:ctrlPr>
                          <a:rPr lang="en-US" b="0" i="1" dirty="0" smtClean="0">
                            <a:latin typeface="Cambria Math" panose="02040503050406030204" pitchFamily="18" charset="0"/>
                          </a:rPr>
                        </m:ctrlPr>
                      </m:fPr>
                      <m:num>
                        <m:r>
                          <a:rPr lang="en-US" b="0" i="0" dirty="0" smtClean="0">
                            <a:latin typeface="Cambria Math" panose="02040503050406030204" pitchFamily="18" charset="0"/>
                          </a:rPr>
                          <m:t>3</m:t>
                        </m:r>
                      </m:num>
                      <m:den>
                        <m:r>
                          <a:rPr lang="en-US" b="0" i="0" dirty="0" smtClean="0">
                            <a:latin typeface="Cambria Math" panose="02040503050406030204" pitchFamily="18" charset="0"/>
                          </a:rPr>
                          <m:t>5</m:t>
                        </m:r>
                      </m:den>
                    </m:f>
                  </m:oMath>
                </a14:m>
                <a:endParaRPr lang="en-US" dirty="0"/>
              </a:p>
              <a:p>
                <a:pPr lvl="1"/>
                <a:r>
                  <a:rPr lang="en-US" dirty="0"/>
                  <a:t>D: No such NE</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r="-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45</a:t>
            </a:fld>
            <a:endParaRPr lang="en-US" dirty="0"/>
          </a:p>
        </p:txBody>
      </p:sp>
      <p:graphicFrame>
        <p:nvGraphicFramePr>
          <p:cNvPr id="13" name="Table 12"/>
          <p:cNvGraphicFramePr>
            <a:graphicFrameLocks noGrp="1"/>
          </p:cNvGraphicFramePr>
          <p:nvPr>
            <p:extLst/>
          </p:nvPr>
        </p:nvGraphicFramePr>
        <p:xfrm>
          <a:off x="852666" y="508836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3,2</a:t>
                      </a:r>
                    </a:p>
                  </a:txBody>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2553182" y="4797567"/>
            <a:ext cx="818908" cy="307777"/>
          </a:xfrm>
          <a:prstGeom prst="rect">
            <a:avLst/>
          </a:prstGeom>
          <a:noFill/>
        </p:spPr>
        <p:txBody>
          <a:bodyPr wrap="square" rtlCol="0">
            <a:spAutoFit/>
          </a:bodyPr>
          <a:lstStyle/>
          <a:p>
            <a:r>
              <a:rPr lang="en-US" sz="1400" dirty="0"/>
              <a:t>Berry</a:t>
            </a:r>
          </a:p>
        </p:txBody>
      </p:sp>
      <p:sp>
        <p:nvSpPr>
          <p:cNvPr id="15" name="TextBox 14"/>
          <p:cNvSpPr txBox="1"/>
          <p:nvPr/>
        </p:nvSpPr>
        <p:spPr>
          <a:xfrm rot="16200000">
            <a:off x="262396" y="5391672"/>
            <a:ext cx="752286" cy="307777"/>
          </a:xfrm>
          <a:prstGeom prst="rect">
            <a:avLst/>
          </a:prstGeom>
          <a:noFill/>
        </p:spPr>
        <p:txBody>
          <a:bodyPr wrap="square" rtlCol="0">
            <a:spAutoFit/>
          </a:bodyPr>
          <a:lstStyle/>
          <a:p>
            <a:r>
              <a:rPr lang="en-US" sz="1400" dirty="0"/>
              <a:t>Alex</a:t>
            </a:r>
          </a:p>
        </p:txBody>
      </p:sp>
    </p:spTree>
    <p:extLst>
      <p:ext uri="{BB962C8B-B14F-4D97-AF65-F5344CB8AC3E}">
        <p14:creationId xmlns:p14="http://schemas.microsoft.com/office/powerpoint/2010/main" val="1768782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What is the probability of Berry choosing Football in NE with support size=2?</a:t>
                </a:r>
              </a:p>
              <a:p>
                <a:pPr lvl="1"/>
                <a:r>
                  <a:rPr lang="en-US" dirty="0"/>
                  <a:t>A: </a:t>
                </a:r>
                <a14:m>
                  <m:oMath xmlns:m="http://schemas.openxmlformats.org/officeDocument/2006/math">
                    <m:r>
                      <a:rPr lang="en-US" i="1" dirty="0">
                        <a:latin typeface="Cambria Math" panose="02040503050406030204" pitchFamily="18" charset="0"/>
                      </a:rPr>
                      <m:t>0</m:t>
                    </m:r>
                  </m:oMath>
                </a14:m>
                <a:endParaRPr lang="en-US" dirty="0"/>
              </a:p>
              <a:p>
                <a:pPr lvl="1"/>
                <a:r>
                  <a:rPr lang="en-US" dirty="0"/>
                  <a:t>B: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2</m:t>
                        </m:r>
                      </m:num>
                      <m:den>
                        <m:r>
                          <a:rPr lang="en-US" i="1" dirty="0">
                            <a:latin typeface="Cambria Math" panose="02040503050406030204" pitchFamily="18" charset="0"/>
                          </a:rPr>
                          <m:t>3</m:t>
                        </m:r>
                      </m:den>
                    </m:f>
                  </m:oMath>
                </a14:m>
                <a:endParaRPr lang="en-US" i="1" dirty="0">
                  <a:latin typeface="Cambria Math" panose="02040503050406030204" pitchFamily="18" charset="0"/>
                </a:endParaRPr>
              </a:p>
              <a:p>
                <a:pPr lvl="1"/>
                <a:r>
                  <a:rPr lang="en-US" dirty="0"/>
                  <a:t>C: </a:t>
                </a:r>
                <a14:m>
                  <m:oMath xmlns:m="http://schemas.openxmlformats.org/officeDocument/2006/math">
                    <m:f>
                      <m:fPr>
                        <m:ctrlPr>
                          <a:rPr lang="en-US" i="1" dirty="0">
                            <a:latin typeface="Cambria Math" panose="02040503050406030204" pitchFamily="18" charset="0"/>
                          </a:rPr>
                        </m:ctrlPr>
                      </m:fPr>
                      <m:num>
                        <m:r>
                          <a:rPr lang="en-US" dirty="0">
                            <a:latin typeface="Cambria Math" panose="02040503050406030204" pitchFamily="18" charset="0"/>
                          </a:rPr>
                          <m:t>3</m:t>
                        </m:r>
                      </m:num>
                      <m:den>
                        <m:r>
                          <a:rPr lang="en-US" dirty="0">
                            <a:latin typeface="Cambria Math" panose="02040503050406030204" pitchFamily="18" charset="0"/>
                          </a:rPr>
                          <m:t>5</m:t>
                        </m:r>
                      </m:den>
                    </m:f>
                  </m:oMath>
                </a14:m>
                <a:endParaRPr lang="en-US" dirty="0"/>
              </a:p>
              <a:p>
                <a:pPr lvl="1"/>
                <a:r>
                  <a:rPr lang="en-US" dirty="0"/>
                  <a:t>D: No such NE</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741" t="-1235" r="-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46</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280542229"/>
              </p:ext>
            </p:extLst>
          </p:nvPr>
        </p:nvGraphicFramePr>
        <p:xfrm>
          <a:off x="852666" y="508836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3,2</a:t>
                      </a:r>
                    </a:p>
                  </a:txBody>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2553182" y="4797567"/>
            <a:ext cx="818908" cy="307777"/>
          </a:xfrm>
          <a:prstGeom prst="rect">
            <a:avLst/>
          </a:prstGeom>
          <a:noFill/>
        </p:spPr>
        <p:txBody>
          <a:bodyPr wrap="square" rtlCol="0">
            <a:spAutoFit/>
          </a:bodyPr>
          <a:lstStyle/>
          <a:p>
            <a:r>
              <a:rPr lang="en-US" sz="1400" dirty="0"/>
              <a:t>Berry</a:t>
            </a:r>
          </a:p>
        </p:txBody>
      </p:sp>
      <p:sp>
        <p:nvSpPr>
          <p:cNvPr id="15" name="TextBox 14"/>
          <p:cNvSpPr txBox="1"/>
          <p:nvPr/>
        </p:nvSpPr>
        <p:spPr>
          <a:xfrm rot="16200000">
            <a:off x="262396" y="5391672"/>
            <a:ext cx="752286" cy="307777"/>
          </a:xfrm>
          <a:prstGeom prst="rect">
            <a:avLst/>
          </a:prstGeom>
          <a:noFill/>
        </p:spPr>
        <p:txBody>
          <a:bodyPr wrap="square" rtlCol="0">
            <a:spAutoFit/>
          </a:bodyPr>
          <a:lstStyle/>
          <a:p>
            <a:r>
              <a:rPr lang="en-US" sz="1400" dirty="0"/>
              <a:t>Alex</a:t>
            </a:r>
          </a:p>
        </p:txBody>
      </p:sp>
      <mc:AlternateContent xmlns:mc="http://schemas.openxmlformats.org/markup-compatibility/2006" xmlns:a14="http://schemas.microsoft.com/office/drawing/2010/main">
        <mc:Choice Requires="a14">
          <p:sp>
            <p:nvSpPr>
              <p:cNvPr id="7" name="Rectangle 6"/>
              <p:cNvSpPr/>
              <p:nvPr/>
            </p:nvSpPr>
            <p:spPr>
              <a:xfrm>
                <a:off x="4330860" y="2678337"/>
                <a:ext cx="4572000" cy="646331"/>
              </a:xfrm>
              <a:prstGeom prst="rect">
                <a:avLst/>
              </a:prstGeom>
            </p:spPr>
            <p:txBody>
              <a:bodyPr>
                <a:spAutoFit/>
              </a:bodyPr>
              <a:lstStyle/>
              <a:p>
                <a:r>
                  <a:rPr lang="en-US" dirty="0"/>
                  <a:t>Assume Alex’s strategy is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oMath>
                </a14:m>
                <a:r>
                  <a:rPr lang="en-US" dirty="0"/>
                  <a:t> and Berry’s strategy is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,1−</m:t>
                    </m:r>
                    <m:r>
                      <a:rPr lang="en-US" i="1">
                        <a:latin typeface="Cambria Math" panose="02040503050406030204" pitchFamily="18" charset="0"/>
                      </a:rPr>
                      <m:t>𝑞</m:t>
                    </m:r>
                    <m:r>
                      <a:rPr lang="en-US" i="1">
                        <a:latin typeface="Cambria Math" panose="02040503050406030204" pitchFamily="18" charset="0"/>
                      </a:rPr>
                      <m:t>)</m:t>
                    </m:r>
                  </m:oMath>
                </a14:m>
                <a:r>
                  <a:rPr lang="en-US" dirty="0"/>
                  <a:t> then</a:t>
                </a:r>
              </a:p>
            </p:txBody>
          </p:sp>
        </mc:Choice>
        <mc:Fallback xmlns="">
          <p:sp>
            <p:nvSpPr>
              <p:cNvPr id="7" name="Rectangle 6"/>
              <p:cNvSpPr>
                <a:spLocks noRot="1" noChangeAspect="1" noMove="1" noResize="1" noEditPoints="1" noAdjustHandles="1" noChangeArrowheads="1" noChangeShapeType="1" noTextEdit="1"/>
              </p:cNvSpPr>
              <p:nvPr/>
            </p:nvSpPr>
            <p:spPr>
              <a:xfrm>
                <a:off x="4330860" y="2678337"/>
                <a:ext cx="4572000" cy="646331"/>
              </a:xfrm>
              <a:prstGeom prst="rect">
                <a:avLst/>
              </a:prstGeom>
              <a:blipFill rotWithShape="0">
                <a:blip r:embed="rId4"/>
                <a:stretch>
                  <a:fillRect l="-1067"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74518" y="3524058"/>
                <a:ext cx="3364575" cy="13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e>
                      </m:d>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𝑞</m:t>
                          </m:r>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oMath>
                  </m:oMathPara>
                </a14:m>
                <a:endParaRPr lang="en-US" dirty="0"/>
              </a:p>
              <a:p>
                <a:r>
                  <a:rPr lang="en-US" dirty="0"/>
                  <a:t>So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=3(1−</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174518" y="3524058"/>
                <a:ext cx="3364575" cy="1316451"/>
              </a:xfrm>
              <a:prstGeom prst="rect">
                <a:avLst/>
              </a:prstGeom>
              <a:blipFill rotWithShape="0">
                <a:blip r:embed="rId5"/>
                <a:stretch>
                  <a:fillRect l="-1630"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296073" y="4970823"/>
                <a:ext cx="3528658" cy="13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i="1">
                              <a:latin typeface="Cambria Math" panose="02040503050406030204" pitchFamily="18" charset="0"/>
                            </a:rPr>
                            <m:t>,</m:t>
                          </m:r>
                          <m:r>
                            <a:rPr lang="en-US" b="0" i="1" smtClean="0">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𝑝</m:t>
                          </m:r>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𝐵</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𝐹</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𝐵</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𝐶</m:t>
                          </m:r>
                        </m:e>
                      </m:d>
                    </m:oMath>
                  </m:oMathPara>
                </a14:m>
                <a:endParaRPr lang="en-US" dirty="0"/>
              </a:p>
              <a:p>
                <a:r>
                  <a:rPr lang="en-US" dirty="0"/>
                  <a:t>So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=2(1−</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296073" y="4970823"/>
                <a:ext cx="3528658" cy="1316451"/>
              </a:xfrm>
              <a:prstGeom prst="rect">
                <a:avLst/>
              </a:prstGeom>
              <a:blipFill rotWithShape="0">
                <a:blip r:embed="rId6"/>
                <a:stretch>
                  <a:fillRect l="-1554" b="-1852"/>
                </a:stretch>
              </a:blipFill>
            </p:spPr>
            <p:txBody>
              <a:bodyPr/>
              <a:lstStyle/>
              <a:p>
                <a:r>
                  <a:rPr lang="en-US">
                    <a:noFill/>
                  </a:rPr>
                  <a:t> </a:t>
                </a:r>
              </a:p>
            </p:txBody>
          </p:sp>
        </mc:Fallback>
      </mc:AlternateContent>
      <p:sp>
        <p:nvSpPr>
          <p:cNvPr id="8" name="Rectangle 7"/>
          <p:cNvSpPr/>
          <p:nvPr/>
        </p:nvSpPr>
        <p:spPr>
          <a:xfrm>
            <a:off x="2683397" y="338179"/>
            <a:ext cx="4572000" cy="646331"/>
          </a:xfrm>
          <a:prstGeom prst="rect">
            <a:avLst/>
          </a:prstGeom>
        </p:spPr>
        <p:txBody>
          <a:bodyPr>
            <a:spAutoFit/>
          </a:bodyPr>
          <a:lstStyle/>
          <a:p>
            <a:r>
              <a:rPr lang="en-US" dirty="0">
                <a:solidFill>
                  <a:schemeClr val="accent1"/>
                </a:solidFill>
              </a:rPr>
              <a:t>An NE can lead to a Pareto dominated outcome!</a:t>
            </a:r>
          </a:p>
        </p:txBody>
      </p:sp>
    </p:spTree>
    <p:extLst>
      <p:ext uri="{BB962C8B-B14F-4D97-AF65-F5344CB8AC3E}">
        <p14:creationId xmlns:p14="http://schemas.microsoft.com/office/powerpoint/2010/main" val="227978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All NEs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Support Enumeration Method (for </a:t>
                </a:r>
                <a:r>
                  <a:rPr lang="en-US" altLang="zh-CN" dirty="0"/>
                  <a:t>bimatrix</a:t>
                </a:r>
                <a:r>
                  <a:rPr lang="en-US" dirty="0"/>
                  <a:t> games)</a:t>
                </a:r>
              </a:p>
              <a:p>
                <a:pPr lvl="1"/>
                <a:r>
                  <a:rPr lang="en-US" dirty="0"/>
                  <a:t>Enumerate all support pairs with the same size for size=1 to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m:rPr>
                                <m:sty m:val="p"/>
                              </m:rPr>
                              <a:rPr lang="en-US" b="0" i="0" smtClean="0">
                                <a:latin typeface="Cambria Math" panose="02040503050406030204" pitchFamily="18" charset="0"/>
                              </a:rPr>
                              <m:t>i</m:t>
                            </m:r>
                          </m:lim>
                        </m:limLow>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func>
                  </m:oMath>
                </a14:m>
                <a:endParaRPr lang="en-US" dirty="0"/>
              </a:p>
              <a:p>
                <a:pPr lvl="1"/>
                <a:r>
                  <a:rPr lang="en-US" dirty="0"/>
                  <a:t>For each possible support pair</a:t>
                </a:r>
              </a:p>
              <a:p>
                <a:pPr lvl="2"/>
                <a:r>
                  <a:rPr lang="en-US" dirty="0"/>
                  <a:t>Compute the probability so as to (1) keep the other player </a:t>
                </a:r>
                <a:r>
                  <a:rPr lang="en-US" dirty="0">
                    <a:solidFill>
                      <a:srgbClr val="FF0000"/>
                    </a:solidFill>
                  </a:rPr>
                  <a:t>indifferent</a:t>
                </a:r>
                <a:r>
                  <a:rPr lang="en-US" dirty="0"/>
                  <a:t> among actions in the support and (2) the probability of taking actions in the support sum up to 1</a:t>
                </a:r>
              </a:p>
              <a:p>
                <a:pPr lvl="2"/>
                <a:r>
                  <a:rPr lang="en-US" dirty="0"/>
                  <a:t>Check if the resulting probability is consistent with our assumption: all actions in the support set are chosen with non-zero non-negative probability</a:t>
                </a:r>
              </a:p>
              <a:p>
                <a:pPr lvl="2"/>
                <a:r>
                  <a:rPr lang="en-US" dirty="0"/>
                  <a:t>Check if no incentive to deviate, i.e., all other actions that are not in the support does not lead to higher expected utility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48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47</a:t>
            </a:fld>
            <a:endParaRPr lang="en-US" dirty="0"/>
          </a:p>
        </p:txBody>
      </p:sp>
      <p:sp>
        <p:nvSpPr>
          <p:cNvPr id="7" name="TextBox 6"/>
          <p:cNvSpPr txBox="1"/>
          <p:nvPr/>
        </p:nvSpPr>
        <p:spPr>
          <a:xfrm>
            <a:off x="5266481" y="2438401"/>
            <a:ext cx="3653742" cy="646331"/>
          </a:xfrm>
          <a:prstGeom prst="rect">
            <a:avLst/>
          </a:prstGeom>
          <a:noFill/>
        </p:spPr>
        <p:txBody>
          <a:bodyPr wrap="square" rtlCol="0">
            <a:spAutoFit/>
          </a:bodyPr>
          <a:lstStyle/>
          <a:p>
            <a:r>
              <a:rPr lang="en-US" dirty="0" smtClean="0">
                <a:solidFill>
                  <a:srgbClr val="FF0000"/>
                </a:solidFill>
              </a:rPr>
              <a:t>Expected utility (EU) of choosing any action is the support is the same</a:t>
            </a:r>
            <a:endParaRPr lang="en-US" dirty="0">
              <a:solidFill>
                <a:srgbClr val="FF0000"/>
              </a:solidFill>
            </a:endParaRPr>
          </a:p>
        </p:txBody>
      </p:sp>
    </p:spTree>
    <p:extLst>
      <p:ext uri="{BB962C8B-B14F-4D97-AF65-F5344CB8AC3E}">
        <p14:creationId xmlns:p14="http://schemas.microsoft.com/office/powerpoint/2010/main" val="2285412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All NEs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3775242"/>
              </a:xfrm>
            </p:spPr>
            <p:txBody>
              <a:bodyPr>
                <a:normAutofit fontScale="85000" lnSpcReduction="10000"/>
              </a:bodyPr>
              <a:lstStyle/>
              <a:p>
                <a:r>
                  <a:rPr lang="en-US" dirty="0"/>
                  <a:t>Support size=1</a:t>
                </a:r>
              </a:p>
              <a:p>
                <a:pPr lvl="1"/>
                <a:r>
                  <a:rPr lang="en-US" dirty="0"/>
                  <a:t>Alex: Football, Berry: Football: is an NE</a:t>
                </a:r>
              </a:p>
              <a:p>
                <a:pPr lvl="1"/>
                <a:r>
                  <a:rPr lang="en-US" dirty="0"/>
                  <a:t>Alex: Football, Berry: Concert: is not an NE</a:t>
                </a:r>
              </a:p>
              <a:p>
                <a:pPr lvl="2"/>
                <a:r>
                  <a:rPr lang="en-US" dirty="0"/>
                  <a:t>Berry’s action Football, which is not in the support, leads to higher utility for Berry</a:t>
                </a:r>
              </a:p>
              <a:p>
                <a:pPr lvl="1"/>
                <a:r>
                  <a:rPr lang="en-US" dirty="0"/>
                  <a:t>Alex: Concert, Berry: Football: is not an NE</a:t>
                </a:r>
              </a:p>
              <a:p>
                <a:pPr lvl="2"/>
                <a:r>
                  <a:rPr lang="en-US" dirty="0"/>
                  <a:t>Alex’s action Football, which is not in the support, leads to higher utility for Alex</a:t>
                </a:r>
              </a:p>
              <a:p>
                <a:pPr lvl="1"/>
                <a:r>
                  <a:rPr lang="en-US" dirty="0"/>
                  <a:t>Alex: Concert, Berry: Concert: is an NE</a:t>
                </a:r>
              </a:p>
              <a:p>
                <a:r>
                  <a:rPr lang="en-US" dirty="0"/>
                  <a:t>Support size=2: </a:t>
                </a:r>
              </a:p>
              <a:p>
                <a:pPr lvl="1"/>
                <a:r>
                  <a:rPr lang="en-US" dirty="0"/>
                  <a:t>Alex: (Football, Concert), Berry: (Football, Concert)</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e>
                    </m:d>
                  </m:oMath>
                </a14:m>
                <a:r>
                  <a:rPr lang="en-US" dirty="0"/>
                  <a:t>, is an NE</a:t>
                </a:r>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3775242"/>
              </a:xfrm>
              <a:blipFill rotWithShape="0">
                <a:blip r:embed="rId2"/>
                <a:stretch>
                  <a:fillRect l="-519" t="-2262" b="-16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56315076"/>
              </p:ext>
            </p:extLst>
          </p:nvPr>
        </p:nvGraphicFramePr>
        <p:xfrm>
          <a:off x="2586328" y="5363593"/>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4286844" y="5072799"/>
            <a:ext cx="818908" cy="307777"/>
          </a:xfrm>
          <a:prstGeom prst="rect">
            <a:avLst/>
          </a:prstGeom>
          <a:noFill/>
        </p:spPr>
        <p:txBody>
          <a:bodyPr wrap="square" rtlCol="0">
            <a:spAutoFit/>
          </a:bodyPr>
          <a:lstStyle/>
          <a:p>
            <a:r>
              <a:rPr lang="en-US" sz="1400" dirty="0"/>
              <a:t>Berry</a:t>
            </a:r>
          </a:p>
        </p:txBody>
      </p:sp>
      <p:sp>
        <p:nvSpPr>
          <p:cNvPr id="9" name="TextBox 8"/>
          <p:cNvSpPr txBox="1"/>
          <p:nvPr/>
        </p:nvSpPr>
        <p:spPr>
          <a:xfrm rot="16200000">
            <a:off x="1996058" y="5666904"/>
            <a:ext cx="752286" cy="307777"/>
          </a:xfrm>
          <a:prstGeom prst="rect">
            <a:avLst/>
          </a:prstGeom>
          <a:noFill/>
        </p:spPr>
        <p:txBody>
          <a:bodyPr wrap="square" rtlCol="0">
            <a:spAutoFit/>
          </a:bodyPr>
          <a:lstStyle/>
          <a:p>
            <a:r>
              <a:rPr lang="en-US" sz="1400" dirty="0"/>
              <a:t>Alex</a:t>
            </a:r>
          </a:p>
        </p:txBody>
      </p:sp>
    </p:spTree>
    <p:extLst>
      <p:ext uri="{BB962C8B-B14F-4D97-AF65-F5344CB8AC3E}">
        <p14:creationId xmlns:p14="http://schemas.microsoft.com/office/powerpoint/2010/main" val="4277615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lnSpcReduction="10000"/>
          </a:bodyPr>
          <a:lstStyle/>
          <a:p>
            <a:r>
              <a:rPr lang="en-US" dirty="0" smtClean="0"/>
              <a:t>Overview</a:t>
            </a:r>
          </a:p>
          <a:p>
            <a:pPr lvl="1"/>
            <a:r>
              <a:rPr lang="en-US" dirty="0" smtClean="0"/>
              <a:t>Notations</a:t>
            </a:r>
          </a:p>
          <a:p>
            <a:pPr lvl="1"/>
            <a:r>
              <a:rPr lang="en-US" dirty="0" smtClean="0"/>
              <a:t>Basic Concepts</a:t>
            </a:r>
          </a:p>
          <a:p>
            <a:endParaRPr lang="en-US" dirty="0" smtClean="0"/>
          </a:p>
          <a:p>
            <a:r>
              <a:rPr lang="en-US" dirty="0" smtClean="0"/>
              <a:t>Solution Concepts</a:t>
            </a:r>
          </a:p>
          <a:p>
            <a:pPr lvl="1"/>
            <a:r>
              <a:rPr lang="en-US" dirty="0" smtClean="0"/>
              <a:t>Dominant </a:t>
            </a:r>
            <a:r>
              <a:rPr lang="en-US" dirty="0"/>
              <a:t>Strategy</a:t>
            </a:r>
          </a:p>
          <a:p>
            <a:pPr lvl="1"/>
            <a:r>
              <a:rPr lang="en-US" dirty="0"/>
              <a:t>Nash Equilibrium (NE)</a:t>
            </a:r>
          </a:p>
          <a:p>
            <a:pPr lvl="1"/>
            <a:r>
              <a:rPr lang="en-US" dirty="0" smtClean="0">
                <a:solidFill>
                  <a:srgbClr val="0070C0"/>
                </a:solidFill>
              </a:rPr>
              <a:t>Maximin Strategy</a:t>
            </a:r>
            <a:endParaRPr lang="en-US" dirty="0">
              <a:solidFill>
                <a:srgbClr val="0070C0"/>
              </a:solidFill>
            </a:endParaRPr>
          </a:p>
          <a:p>
            <a:pPr lvl="1"/>
            <a:r>
              <a:rPr lang="en-US" dirty="0" smtClean="0"/>
              <a:t>Minimax Strategy</a:t>
            </a:r>
          </a:p>
          <a:p>
            <a:endParaRPr lang="en-US" dirty="0">
              <a:solidFill>
                <a:srgbClr val="0070C0"/>
              </a:solidFill>
            </a:endParaRPr>
          </a:p>
          <a:p>
            <a:r>
              <a:rPr lang="en-US" dirty="0"/>
              <a:t>Minimax </a:t>
            </a:r>
            <a:r>
              <a:rPr lang="en-US" dirty="0" smtClean="0"/>
              <a:t>Theorem</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49</a:t>
            </a:fld>
            <a:endParaRPr lang="en-US" dirty="0"/>
          </a:p>
        </p:txBody>
      </p:sp>
    </p:spTree>
    <p:extLst>
      <p:ext uri="{BB962C8B-B14F-4D97-AF65-F5344CB8AC3E}">
        <p14:creationId xmlns:p14="http://schemas.microsoft.com/office/powerpoint/2010/main" val="406678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Recap: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oMath>
                </a14:m>
                <a:r>
                  <a:rPr lang="en-US" dirty="0"/>
                  <a:t> Pruning</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a:t>
            </a:fld>
            <a:endParaRPr lang="en-US" dirty="0"/>
          </a:p>
        </p:txBody>
      </p:sp>
      <p:pic>
        <p:nvPicPr>
          <p:cNvPr id="7" name="Picture 6"/>
          <p:cNvPicPr>
            <a:picLocks noChangeAspect="1"/>
          </p:cNvPicPr>
          <p:nvPr/>
        </p:nvPicPr>
        <p:blipFill>
          <a:blip r:embed="rId3"/>
          <a:stretch>
            <a:fillRect/>
          </a:stretch>
        </p:blipFill>
        <p:spPr>
          <a:xfrm>
            <a:off x="364602" y="1626988"/>
            <a:ext cx="8168882" cy="3581619"/>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734012" y="1373567"/>
                <a:ext cx="25757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𝛼</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r>
                        <m:rPr>
                          <m:lit/>
                        </m:rP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34012" y="1373567"/>
                <a:ext cx="2575770" cy="369332"/>
              </a:xfrm>
              <a:prstGeom prst="rect">
                <a:avLst/>
              </a:prstGeom>
              <a:blipFill rotWithShape="0">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6998" y="2404009"/>
                <a:ext cx="25757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𝛼</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r>
                        <m:rPr>
                          <m:lit/>
                        </m:rP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𝛽</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36998" y="2404009"/>
                <a:ext cx="2575770" cy="369332"/>
              </a:xfrm>
              <a:prstGeom prst="rect">
                <a:avLst/>
              </a:prstGeom>
              <a:blipFill rotWithShape="0">
                <a:blip r:embed="rId5"/>
                <a:stretch>
                  <a:fillRect b="-14754"/>
                </a:stretch>
              </a:blipFill>
            </p:spPr>
            <p:txBody>
              <a:bodyPr/>
              <a:lstStyle/>
              <a:p>
                <a:r>
                  <a:rPr lang="en-US">
                    <a:noFill/>
                  </a:rPr>
                  <a:t> </a:t>
                </a:r>
              </a:p>
            </p:txBody>
          </p:sp>
        </mc:Fallback>
      </mc:AlternateContent>
      <p:sp>
        <p:nvSpPr>
          <p:cNvPr id="11" name="Oval 10"/>
          <p:cNvSpPr/>
          <p:nvPr/>
        </p:nvSpPr>
        <p:spPr>
          <a:xfrm>
            <a:off x="1427584" y="4147595"/>
            <a:ext cx="814046" cy="999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302643" y="1697764"/>
                <a:ext cx="13551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𝑣</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02643" y="1697764"/>
                <a:ext cx="1355115" cy="369332"/>
              </a:xfrm>
              <a:prstGeom prst="rect">
                <a:avLst/>
              </a:prstGeom>
              <a:blipFill rotWithShape="0">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74164" y="2692444"/>
                <a:ext cx="13551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𝑣</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74164" y="2692444"/>
                <a:ext cx="1355115"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2648" y="4623744"/>
                <a:ext cx="8172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𝑢</m:t>
                      </m:r>
                      <m:r>
                        <a:rPr lang="en-US" b="0" i="1" smtClean="0">
                          <a:solidFill>
                            <a:srgbClr val="FF0000"/>
                          </a:solidFill>
                          <a:latin typeface="Cambria Math" panose="02040503050406030204" pitchFamily="18" charset="0"/>
                        </a:rPr>
                        <m:t>=3</m:t>
                      </m:r>
                    </m:oMath>
                  </m:oMathPara>
                </a14:m>
                <a:endParaRPr lang="en-US"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2648" y="4623744"/>
                <a:ext cx="817275"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15787" y="2952599"/>
                <a:ext cx="11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𝑣</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𝑠</m:t>
                          </m:r>
                        </m:e>
                      </m:d>
                      <m:r>
                        <a:rPr lang="en-US" b="0" i="1"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715787" y="2952599"/>
                <a:ext cx="1113895"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603245" y="3214839"/>
                <a:ext cx="23353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𝛼</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𝑠</m:t>
                      </m:r>
                      <m:r>
                        <a:rPr lang="en-US" b="0" i="1" smtClean="0">
                          <a:solidFill>
                            <a:srgbClr val="00B050"/>
                          </a:solidFill>
                          <a:latin typeface="Cambria Math" panose="02040503050406030204" pitchFamily="18" charset="0"/>
                        </a:rPr>
                        <m:t>)=</m:t>
                      </m:r>
                      <m:r>
                        <m:rPr>
                          <m:lit/>
                        </m:rP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𝛽</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𝑠</m:t>
                      </m:r>
                      <m:r>
                        <a:rPr lang="en-US" b="0" i="1"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603245" y="3214839"/>
                <a:ext cx="2335319" cy="369332"/>
              </a:xfrm>
              <a:prstGeom prst="rect">
                <a:avLst/>
              </a:prstGeom>
              <a:blipFill rotWithShape="0">
                <a:blip r:embed="rId10"/>
                <a:stretch>
                  <a:fillRect b="-14754"/>
                </a:stretch>
              </a:blipFill>
            </p:spPr>
            <p:txBody>
              <a:bodyPr/>
              <a:lstStyle/>
              <a:p>
                <a:r>
                  <a:rPr lang="en-US">
                    <a:noFill/>
                  </a:rPr>
                  <a:t> </a:t>
                </a:r>
              </a:p>
            </p:txBody>
          </p:sp>
        </mc:Fallback>
      </mc:AlternateContent>
      <p:sp>
        <p:nvSpPr>
          <p:cNvPr id="19" name="Oval 18"/>
          <p:cNvSpPr/>
          <p:nvPr/>
        </p:nvSpPr>
        <p:spPr>
          <a:xfrm>
            <a:off x="2196222" y="4178460"/>
            <a:ext cx="814046" cy="99928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0" name="Oval 19"/>
          <p:cNvSpPr/>
          <p:nvPr/>
        </p:nvSpPr>
        <p:spPr>
          <a:xfrm>
            <a:off x="2935073" y="4193893"/>
            <a:ext cx="814046" cy="99928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mc:AlternateContent xmlns:mc="http://schemas.openxmlformats.org/markup-compatibility/2006" xmlns:a14="http://schemas.microsoft.com/office/drawing/2010/main">
        <mc:Choice Requires="a14">
          <p:sp>
            <p:nvSpPr>
              <p:cNvPr id="21" name="TextBox 20"/>
              <p:cNvSpPr txBox="1"/>
              <p:nvPr/>
            </p:nvSpPr>
            <p:spPr>
              <a:xfrm>
                <a:off x="5242535" y="1745358"/>
                <a:ext cx="11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𝑣</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𝑠</m:t>
                          </m:r>
                        </m:e>
                      </m:d>
                      <m:r>
                        <a:rPr lang="en-US" b="0" i="1" smtClean="0">
                          <a:solidFill>
                            <a:schemeClr val="accent2"/>
                          </a:solidFill>
                          <a:latin typeface="Cambria Math" panose="02040503050406030204" pitchFamily="18" charset="0"/>
                        </a:rPr>
                        <m:t>=3</m:t>
                      </m:r>
                    </m:oMath>
                  </m:oMathPara>
                </a14:m>
                <a:endParaRPr lang="en-US" dirty="0">
                  <a:solidFill>
                    <a:schemeClr val="accent2"/>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242535" y="1745358"/>
                <a:ext cx="1113895"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240365" y="1513098"/>
                <a:ext cx="23353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𝛼</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𝑠</m:t>
                      </m:r>
                      <m:r>
                        <a:rPr lang="en-US" b="0" i="1" smtClean="0">
                          <a:solidFill>
                            <a:schemeClr val="accent2"/>
                          </a:solidFill>
                          <a:latin typeface="Cambria Math" panose="02040503050406030204" pitchFamily="18" charset="0"/>
                        </a:rPr>
                        <m:t>)=3,</m:t>
                      </m:r>
                      <m:r>
                        <a:rPr lang="en-US" b="0" i="1" smtClean="0">
                          <a:solidFill>
                            <a:schemeClr val="accent2"/>
                          </a:solidFill>
                          <a:latin typeface="Cambria Math" panose="02040503050406030204" pitchFamily="18" charset="0"/>
                        </a:rPr>
                        <m:t>𝛽</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𝑠</m:t>
                      </m:r>
                      <m:r>
                        <a:rPr lang="en-US" b="0" i="1" smtClean="0">
                          <a:solidFill>
                            <a:schemeClr val="accent2"/>
                          </a:solidFill>
                          <a:latin typeface="Cambria Math" panose="02040503050406030204" pitchFamily="18" charset="0"/>
                        </a:rPr>
                        <m:t>)=+∞</m:t>
                      </m:r>
                    </m:oMath>
                  </m:oMathPara>
                </a14:m>
                <a:endParaRPr lang="en-US" dirty="0">
                  <a:solidFill>
                    <a:schemeClr val="accent2"/>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240365" y="1513098"/>
                <a:ext cx="2335319" cy="369332"/>
              </a:xfrm>
              <a:prstGeom prst="rect">
                <a:avLst/>
              </a:prstGeom>
              <a:blipFill rotWithShape="0">
                <a:blip r:embed="rId12"/>
                <a:stretch>
                  <a:fillRect b="-14754"/>
                </a:stretch>
              </a:blipFill>
            </p:spPr>
            <p:txBody>
              <a:bodyPr/>
              <a:lstStyle/>
              <a:p>
                <a:r>
                  <a:rPr lang="en-US">
                    <a:noFill/>
                  </a:rPr>
                  <a:t> </a:t>
                </a:r>
              </a:p>
            </p:txBody>
          </p:sp>
        </mc:Fallback>
      </mc:AlternateContent>
      <p:sp>
        <p:nvSpPr>
          <p:cNvPr id="23" name="Oval 22"/>
          <p:cNvSpPr/>
          <p:nvPr/>
        </p:nvSpPr>
        <p:spPr>
          <a:xfrm>
            <a:off x="3878410" y="4188177"/>
            <a:ext cx="814046" cy="9992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mc:AlternateContent xmlns:mc="http://schemas.openxmlformats.org/markup-compatibility/2006" xmlns:a14="http://schemas.microsoft.com/office/drawing/2010/main">
        <mc:Choice Requires="a14">
          <p:sp>
            <p:nvSpPr>
              <p:cNvPr id="24" name="TextBox 23"/>
              <p:cNvSpPr txBox="1"/>
              <p:nvPr/>
            </p:nvSpPr>
            <p:spPr>
              <a:xfrm>
                <a:off x="5122309" y="2854720"/>
                <a:ext cx="13543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𝑣</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𝑠</m:t>
                          </m:r>
                        </m:e>
                      </m:d>
                      <m:r>
                        <a:rPr lang="en-US" b="0" i="1" smtClean="0">
                          <a:solidFill>
                            <a:schemeClr val="accent2"/>
                          </a:solidFill>
                          <a:latin typeface="Cambria Math" panose="02040503050406030204" pitchFamily="18" charset="0"/>
                        </a:rPr>
                        <m:t>=+∞</m:t>
                      </m:r>
                    </m:oMath>
                  </m:oMathPara>
                </a14:m>
                <a:endParaRPr lang="en-US" dirty="0">
                  <a:solidFill>
                    <a:schemeClr val="accent2"/>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122309" y="2854720"/>
                <a:ext cx="1354345"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733820" y="2652208"/>
                <a:ext cx="23345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𝛼</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𝑠</m:t>
                          </m:r>
                        </m:e>
                      </m:d>
                      <m:r>
                        <a:rPr lang="en-US" b="0" i="1" smtClean="0">
                          <a:solidFill>
                            <a:schemeClr val="accent2"/>
                          </a:solidFill>
                          <a:latin typeface="Cambria Math" panose="02040503050406030204" pitchFamily="18" charset="0"/>
                        </a:rPr>
                        <m:t>=3,</m:t>
                      </m:r>
                      <m:r>
                        <a:rPr lang="en-US" b="0" i="1" smtClean="0">
                          <a:solidFill>
                            <a:schemeClr val="accent2"/>
                          </a:solidFill>
                          <a:latin typeface="Cambria Math" panose="02040503050406030204" pitchFamily="18" charset="0"/>
                        </a:rPr>
                        <m:t>𝛽</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𝑠</m:t>
                      </m:r>
                      <m:r>
                        <a:rPr lang="en-US" b="0" i="1" smtClean="0">
                          <a:solidFill>
                            <a:schemeClr val="accent2"/>
                          </a:solidFill>
                          <a:latin typeface="Cambria Math" panose="02040503050406030204" pitchFamily="18" charset="0"/>
                        </a:rPr>
                        <m:t>)=+∞</m:t>
                      </m:r>
                    </m:oMath>
                  </m:oMathPara>
                </a14:m>
                <a:endParaRPr lang="en-US" dirty="0">
                  <a:solidFill>
                    <a:schemeClr val="accent2"/>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733820" y="2652208"/>
                <a:ext cx="2334550" cy="369332"/>
              </a:xfrm>
              <a:prstGeom prst="rect">
                <a:avLst/>
              </a:prstGeom>
              <a:blipFill rotWithShape="0">
                <a:blip r:embed="rId1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44185" y="3103676"/>
                <a:ext cx="11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𝑣</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𝑠</m:t>
                          </m:r>
                        </m:e>
                      </m:d>
                      <m:r>
                        <a:rPr lang="en-US" b="0" i="1" smtClean="0">
                          <a:solidFill>
                            <a:srgbClr val="7030A0"/>
                          </a:solidFill>
                          <a:latin typeface="Cambria Math" panose="02040503050406030204" pitchFamily="18" charset="0"/>
                        </a:rPr>
                        <m:t>=2</m:t>
                      </m:r>
                    </m:oMath>
                  </m:oMathPara>
                </a14:m>
                <a:endParaRPr lang="en-US" dirty="0">
                  <a:solidFill>
                    <a:srgbClr val="7030A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44185" y="3103676"/>
                <a:ext cx="1113895" cy="36933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182763" y="2534954"/>
                <a:ext cx="13543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𝑣</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𝑠</m:t>
                          </m:r>
                        </m:e>
                      </m:d>
                      <m:r>
                        <a:rPr lang="en-US" b="0" i="1" smtClean="0">
                          <a:solidFill>
                            <a:schemeClr val="accent2"/>
                          </a:solidFill>
                          <a:latin typeface="Cambria Math" panose="02040503050406030204" pitchFamily="18" charset="0"/>
                        </a:rPr>
                        <m:t>=+∞</m:t>
                      </m:r>
                    </m:oMath>
                  </m:oMathPara>
                </a14:m>
                <a:endParaRPr lang="en-US" dirty="0">
                  <a:solidFill>
                    <a:schemeClr val="accent2"/>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182763" y="2534954"/>
                <a:ext cx="1354345"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748472" y="2265603"/>
                <a:ext cx="23353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𝛼</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𝑠</m:t>
                      </m:r>
                      <m:r>
                        <a:rPr lang="en-US" b="0" i="1" smtClean="0">
                          <a:solidFill>
                            <a:schemeClr val="accent2"/>
                          </a:solidFill>
                          <a:latin typeface="Cambria Math" panose="02040503050406030204" pitchFamily="18" charset="0"/>
                        </a:rPr>
                        <m:t>)=3,</m:t>
                      </m:r>
                      <m:r>
                        <a:rPr lang="en-US" b="0" i="1" smtClean="0">
                          <a:solidFill>
                            <a:schemeClr val="accent2"/>
                          </a:solidFill>
                          <a:latin typeface="Cambria Math" panose="02040503050406030204" pitchFamily="18" charset="0"/>
                        </a:rPr>
                        <m:t>𝛽</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𝑠</m:t>
                      </m:r>
                      <m:r>
                        <a:rPr lang="en-US" b="0" i="1" smtClean="0">
                          <a:solidFill>
                            <a:schemeClr val="accent2"/>
                          </a:solidFill>
                          <a:latin typeface="Cambria Math" panose="02040503050406030204" pitchFamily="18" charset="0"/>
                        </a:rPr>
                        <m:t>)=+∞</m:t>
                      </m:r>
                    </m:oMath>
                  </m:oMathPara>
                </a14:m>
                <a:endParaRPr lang="en-US" dirty="0">
                  <a:solidFill>
                    <a:schemeClr val="accent2"/>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748472" y="2265603"/>
                <a:ext cx="2335319" cy="369332"/>
              </a:xfrm>
              <a:prstGeom prst="rect">
                <a:avLst/>
              </a:prstGeom>
              <a:blipFill rotWithShape="0">
                <a:blip r:embed="rId17"/>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73212" y="3356449"/>
                <a:ext cx="2128468" cy="369332"/>
              </a:xfrm>
              <a:prstGeom prst="rect">
                <a:avLst/>
              </a:prstGeom>
              <a:noFill/>
            </p:spPr>
            <p:txBody>
              <a:bodyPr wrap="none" rtlCol="0">
                <a:spAutoFit/>
              </a:bodyPr>
              <a:lstStyle/>
              <a:p>
                <a14:m>
                  <m:oMath xmlns:m="http://schemas.openxmlformats.org/officeDocument/2006/math">
                    <m:r>
                      <a:rPr lang="en-US" b="0" i="1" smtClean="0">
                        <a:solidFill>
                          <a:srgbClr val="7030A0"/>
                        </a:solidFill>
                        <a:latin typeface="Cambria Math" panose="02040503050406030204" pitchFamily="18" charset="0"/>
                      </a:rPr>
                      <m:t>𝑣</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𝑠</m:t>
                        </m:r>
                      </m:e>
                    </m:d>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𝛼</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𝑠</m:t>
                    </m:r>
                    <m:r>
                      <a:rPr lang="en-US" b="0" i="1" smtClean="0">
                        <a:solidFill>
                          <a:srgbClr val="7030A0"/>
                        </a:solidFill>
                        <a:latin typeface="Cambria Math" panose="02040503050406030204" pitchFamily="18" charset="0"/>
                      </a:rPr>
                      <m:t>)</m:t>
                    </m:r>
                  </m:oMath>
                </a14:m>
                <a:r>
                  <a:rPr lang="en-US" dirty="0">
                    <a:solidFill>
                      <a:srgbClr val="7030A0"/>
                    </a:solidFill>
                  </a:rPr>
                  <a:t>, pruned</a:t>
                </a:r>
              </a:p>
            </p:txBody>
          </p:sp>
        </mc:Choice>
        <mc:Fallback xmlns="">
          <p:sp>
            <p:nvSpPr>
              <p:cNvPr id="30" name="TextBox 29"/>
              <p:cNvSpPr txBox="1">
                <a:spLocks noRot="1" noChangeAspect="1" noMove="1" noResize="1" noEditPoints="1" noAdjustHandles="1" noChangeArrowheads="1" noChangeShapeType="1" noTextEdit="1"/>
              </p:cNvSpPr>
              <p:nvPr/>
            </p:nvSpPr>
            <p:spPr>
              <a:xfrm>
                <a:off x="5173212" y="3356449"/>
                <a:ext cx="2128468" cy="369332"/>
              </a:xfrm>
              <a:prstGeom prst="rect">
                <a:avLst/>
              </a:prstGeom>
              <a:blipFill rotWithShape="0">
                <a:blip r:embed="rId18"/>
                <a:stretch>
                  <a:fillRect t="-10000" r="-171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75517" y="2826677"/>
                <a:ext cx="125758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6600"/>
                          </a:solidFill>
                          <a:latin typeface="Cambria Math" panose="02040503050406030204" pitchFamily="18" charset="0"/>
                        </a:rPr>
                        <m:t>𝑣</m:t>
                      </m:r>
                      <m:d>
                        <m:dPr>
                          <m:ctrlPr>
                            <a:rPr lang="en-US" b="0" i="1" smtClean="0">
                              <a:solidFill>
                                <a:srgbClr val="FF6600"/>
                              </a:solidFill>
                              <a:latin typeface="Cambria Math" panose="02040503050406030204" pitchFamily="18" charset="0"/>
                            </a:rPr>
                          </m:ctrlPr>
                        </m:dPr>
                        <m:e>
                          <m:r>
                            <a:rPr lang="en-US" b="0" i="1" smtClean="0">
                              <a:solidFill>
                                <a:srgbClr val="FF6600"/>
                              </a:solidFill>
                              <a:latin typeface="Cambria Math" panose="02040503050406030204" pitchFamily="18" charset="0"/>
                            </a:rPr>
                            <m:t>𝑠</m:t>
                          </m:r>
                        </m:e>
                      </m:d>
                      <m:r>
                        <a:rPr lang="en-US" b="0" i="1" smtClean="0">
                          <a:solidFill>
                            <a:srgbClr val="FF6600"/>
                          </a:solidFill>
                          <a:latin typeface="Cambria Math" panose="02040503050406030204" pitchFamily="18" charset="0"/>
                        </a:rPr>
                        <m:t>=14</m:t>
                      </m:r>
                    </m:oMath>
                  </m:oMathPara>
                </a14:m>
                <a:endParaRPr lang="en-US" b="0" dirty="0">
                  <a:solidFill>
                    <a:srgbClr val="FF6600"/>
                  </a:solidFill>
                </a:endParaRPr>
              </a:p>
              <a:p>
                <a:pPr/>
                <a14:m>
                  <m:oMathPara xmlns:m="http://schemas.openxmlformats.org/officeDocument/2006/math">
                    <m:oMathParaPr>
                      <m:jc m:val="centerGroup"/>
                    </m:oMathParaPr>
                    <m:oMath xmlns:m="http://schemas.openxmlformats.org/officeDocument/2006/math">
                      <m:r>
                        <a:rPr lang="en-US" i="1" smtClean="0">
                          <a:solidFill>
                            <a:srgbClr val="FF6600"/>
                          </a:solidFill>
                          <a:latin typeface="Cambria Math" panose="02040503050406030204" pitchFamily="18" charset="0"/>
                        </a:rPr>
                        <m:t>𝛼</m:t>
                      </m:r>
                      <m:d>
                        <m:dPr>
                          <m:ctrlPr>
                            <a:rPr lang="en-US" i="1" smtClean="0">
                              <a:solidFill>
                                <a:srgbClr val="FF6600"/>
                              </a:solidFill>
                              <a:latin typeface="Cambria Math" panose="02040503050406030204" pitchFamily="18" charset="0"/>
                            </a:rPr>
                          </m:ctrlPr>
                        </m:dPr>
                        <m:e>
                          <m:r>
                            <a:rPr lang="en-US" i="1" smtClean="0">
                              <a:solidFill>
                                <a:srgbClr val="FF6600"/>
                              </a:solidFill>
                              <a:latin typeface="Cambria Math" panose="02040503050406030204" pitchFamily="18" charset="0"/>
                            </a:rPr>
                            <m:t>𝑠</m:t>
                          </m:r>
                        </m:e>
                      </m:d>
                      <m:r>
                        <a:rPr lang="en-US" i="1" smtClean="0">
                          <a:solidFill>
                            <a:srgbClr val="FF6600"/>
                          </a:solidFill>
                          <a:latin typeface="Cambria Math" panose="02040503050406030204" pitchFamily="18" charset="0"/>
                        </a:rPr>
                        <m:t>=</m:t>
                      </m:r>
                      <m:r>
                        <a:rPr lang="en-US" b="0" i="1" smtClean="0">
                          <a:solidFill>
                            <a:srgbClr val="FF6600"/>
                          </a:solidFill>
                          <a:latin typeface="Cambria Math" panose="02040503050406030204" pitchFamily="18" charset="0"/>
                        </a:rPr>
                        <m:t>3</m:t>
                      </m:r>
                    </m:oMath>
                  </m:oMathPara>
                </a14:m>
                <a:endParaRPr lang="en-US" i="1" dirty="0">
                  <a:solidFill>
                    <a:srgbClr val="FF66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solidFill>
                            <a:srgbClr val="FF6600"/>
                          </a:solidFill>
                          <a:latin typeface="Cambria Math" panose="02040503050406030204" pitchFamily="18" charset="0"/>
                        </a:rPr>
                        <m:t>𝛽</m:t>
                      </m:r>
                      <m:r>
                        <a:rPr lang="en-US" i="1">
                          <a:solidFill>
                            <a:srgbClr val="FF6600"/>
                          </a:solidFill>
                          <a:latin typeface="Cambria Math" panose="02040503050406030204" pitchFamily="18" charset="0"/>
                        </a:rPr>
                        <m:t>(</m:t>
                      </m:r>
                      <m:r>
                        <a:rPr lang="en-US" i="1">
                          <a:solidFill>
                            <a:srgbClr val="FF6600"/>
                          </a:solidFill>
                          <a:latin typeface="Cambria Math" panose="02040503050406030204" pitchFamily="18" charset="0"/>
                        </a:rPr>
                        <m:t>𝑠</m:t>
                      </m:r>
                      <m:r>
                        <a:rPr lang="en-US" i="1">
                          <a:solidFill>
                            <a:srgbClr val="FF6600"/>
                          </a:solidFill>
                          <a:latin typeface="Cambria Math" panose="02040503050406030204" pitchFamily="18" charset="0"/>
                        </a:rPr>
                        <m:t>)=14</m:t>
                      </m:r>
                    </m:oMath>
                  </m:oMathPara>
                </a14:m>
                <a:endParaRPr lang="en-US" dirty="0">
                  <a:solidFill>
                    <a:srgbClr val="FF66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75517" y="2826677"/>
                <a:ext cx="1257588" cy="923330"/>
              </a:xfrm>
              <a:prstGeom prst="rect">
                <a:avLst/>
              </a:prstGeom>
              <a:blipFill rotWithShape="0">
                <a:blip r:embed="rId19"/>
                <a:stretch>
                  <a:fillRect b="-5298"/>
                </a:stretch>
              </a:blipFill>
            </p:spPr>
            <p:txBody>
              <a:bodyPr/>
              <a:lstStyle/>
              <a:p>
                <a:r>
                  <a:rPr lang="en-US">
                    <a:noFill/>
                  </a:rPr>
                  <a:t> </a:t>
                </a:r>
              </a:p>
            </p:txBody>
          </p:sp>
        </mc:Fallback>
      </mc:AlternateContent>
      <p:sp>
        <p:nvSpPr>
          <p:cNvPr id="32" name="Oval 31"/>
          <p:cNvSpPr/>
          <p:nvPr/>
        </p:nvSpPr>
        <p:spPr>
          <a:xfrm>
            <a:off x="6305034" y="4266223"/>
            <a:ext cx="814046" cy="9992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mc:AlternateContent xmlns:mc="http://schemas.openxmlformats.org/markup-compatibility/2006" xmlns:a14="http://schemas.microsoft.com/office/drawing/2010/main">
        <mc:Choice Requires="a14">
          <p:sp>
            <p:nvSpPr>
              <p:cNvPr id="33" name="Rectangle 32"/>
              <p:cNvSpPr/>
              <p:nvPr/>
            </p:nvSpPr>
            <p:spPr>
              <a:xfrm>
                <a:off x="3520633" y="152400"/>
                <a:ext cx="4572000" cy="646331"/>
              </a:xfrm>
              <a:prstGeom prst="rect">
                <a:avLst/>
              </a:prstGeom>
            </p:spPr>
            <p:txBody>
              <a:bodyPr>
                <a:spAutoFit/>
              </a:bodyPr>
              <a:lstStyle/>
              <a:p>
                <a:pPr lvl="2"/>
                <a14:m>
                  <m:oMath xmlns:m="http://schemas.openxmlformats.org/officeDocument/2006/math">
                    <m:r>
                      <a:rPr lang="en-US" i="1" dirty="0" smtClean="0">
                        <a:solidFill>
                          <a:srgbClr val="FF0000"/>
                        </a:solidFill>
                        <a:latin typeface="Cambria Math" panose="02040503050406030204" pitchFamily="18" charset="0"/>
                      </a:rPr>
                      <m:t>𝛼</m:t>
                    </m:r>
                  </m:oMath>
                </a14:m>
                <a:r>
                  <a:rPr lang="en-US" dirty="0">
                    <a:solidFill>
                      <a:srgbClr val="FF0000"/>
                    </a:solidFill>
                  </a:rPr>
                  <a:t>: lower-bound of minimax value</a:t>
                </a:r>
              </a:p>
              <a:p>
                <a:pPr lvl="2"/>
                <a14:m>
                  <m:oMath xmlns:m="http://schemas.openxmlformats.org/officeDocument/2006/math">
                    <m:r>
                      <a:rPr lang="en-US" b="0" i="1" dirty="0" smtClean="0">
                        <a:solidFill>
                          <a:srgbClr val="FF0000"/>
                        </a:solidFill>
                        <a:latin typeface="Cambria Math" panose="02040503050406030204" pitchFamily="18" charset="0"/>
                      </a:rPr>
                      <m:t>𝛽</m:t>
                    </m:r>
                  </m:oMath>
                </a14:m>
                <a:r>
                  <a:rPr lang="en-US" dirty="0">
                    <a:solidFill>
                      <a:srgbClr val="FF0000"/>
                    </a:solidFill>
                  </a:rPr>
                  <a:t>: upper-bound of minimax value</a:t>
                </a:r>
              </a:p>
            </p:txBody>
          </p:sp>
        </mc:Choice>
        <mc:Fallback xmlns="">
          <p:sp>
            <p:nvSpPr>
              <p:cNvPr id="33" name="Rectangle 32"/>
              <p:cNvSpPr>
                <a:spLocks noRot="1" noChangeAspect="1" noMove="1" noResize="1" noEditPoints="1" noAdjustHandles="1" noChangeArrowheads="1" noChangeShapeType="1" noTextEdit="1"/>
              </p:cNvSpPr>
              <p:nvPr/>
            </p:nvSpPr>
            <p:spPr>
              <a:xfrm>
                <a:off x="3520633" y="152400"/>
                <a:ext cx="4572000" cy="646331"/>
              </a:xfrm>
              <a:prstGeom prst="rect">
                <a:avLst/>
              </a:prstGeom>
              <a:blipFill rotWithShape="0">
                <a:blip r:embed="rId20"/>
                <a:stretch>
                  <a:fillRect t="-4717" b="-14151"/>
                </a:stretch>
              </a:blipFill>
            </p:spPr>
            <p:txBody>
              <a:bodyPr/>
              <a:lstStyle/>
              <a:p>
                <a:r>
                  <a:rPr lang="en-US">
                    <a:noFill/>
                  </a:rPr>
                  <a:t> </a:t>
                </a:r>
              </a:p>
            </p:txBody>
          </p:sp>
        </mc:Fallback>
      </mc:AlternateContent>
      <p:sp>
        <p:nvSpPr>
          <p:cNvPr id="34" name="Oval 33"/>
          <p:cNvSpPr/>
          <p:nvPr/>
        </p:nvSpPr>
        <p:spPr>
          <a:xfrm>
            <a:off x="7102085" y="4255108"/>
            <a:ext cx="814046" cy="99928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5" name="Oval 34"/>
          <p:cNvSpPr/>
          <p:nvPr/>
        </p:nvSpPr>
        <p:spPr>
          <a:xfrm>
            <a:off x="7779203" y="4276330"/>
            <a:ext cx="814046" cy="99928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06568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Maximin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Maximin Strategy (applicable to multiplayer games)</a:t>
                </a:r>
              </a:p>
              <a:p>
                <a:pPr lvl="1"/>
                <a:r>
                  <a:rPr lang="en-US" dirty="0"/>
                  <a:t>Maximize worst case expected utility</a:t>
                </a:r>
              </a:p>
              <a:p>
                <a:pPr lvl="1"/>
                <a:r>
                  <a:rPr lang="en-US" dirty="0"/>
                  <a:t>Maximin strategy for player </a:t>
                </a:r>
                <a14:m>
                  <m:oMath xmlns:m="http://schemas.openxmlformats.org/officeDocument/2006/math">
                    <m:r>
                      <a:rPr lang="en-US" i="1">
                        <a:latin typeface="Cambria Math" panose="02040503050406030204" pitchFamily="18" charset="0"/>
                      </a:rPr>
                      <m:t>𝑖</m:t>
                    </m:r>
                  </m:oMath>
                </a14:m>
                <a:r>
                  <a:rPr lang="en-US" dirty="0"/>
                  <a:t> is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lim>
                            </m:limLow>
                          </m:fNa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e>
                        </m:func>
                      </m:e>
                    </m:func>
                  </m:oMath>
                </a14:m>
                <a:endParaRPr lang="en-US" dirty="0"/>
              </a:p>
              <a:p>
                <a:pPr lvl="1"/>
                <a:r>
                  <a:rPr lang="en-US" dirty="0">
                    <a:solidFill>
                      <a:srgbClr val="0070C0"/>
                    </a:solidFill>
                  </a:rPr>
                  <a:t>Maximin value </a:t>
                </a:r>
                <a:r>
                  <a:rPr lang="en-US" dirty="0"/>
                  <a:t>for player </a:t>
                </a:r>
                <a14:m>
                  <m:oMath xmlns:m="http://schemas.openxmlformats.org/officeDocument/2006/math">
                    <m:r>
                      <a:rPr lang="en-US" b="0" i="1" smtClean="0">
                        <a:latin typeface="Cambria Math" panose="02040503050406030204" pitchFamily="18" charset="0"/>
                      </a:rPr>
                      <m:t>𝑖</m:t>
                    </m:r>
                  </m:oMath>
                </a14:m>
                <a:r>
                  <a:rPr lang="en-US" dirty="0"/>
                  <a:t> is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lim>
                            </m:limLow>
                          </m:fNa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e>
                        </m:func>
                      </m:e>
                    </m:func>
                  </m:oMath>
                </a14:m>
                <a:endParaRPr lang="en-US" dirty="0"/>
              </a:p>
              <a:p>
                <a:pPr lvl="1"/>
                <a:endParaRPr lang="en-US" dirty="0"/>
              </a:p>
              <a:p>
                <a:pPr lvl="1"/>
                <a:r>
                  <a:rPr lang="en-US" dirty="0"/>
                  <a:t>Focus on single player’s strategy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50</a:t>
            </a:fld>
            <a:endParaRPr lang="en-US" dirty="0"/>
          </a:p>
        </p:txBody>
      </p:sp>
      <p:sp>
        <p:nvSpPr>
          <p:cNvPr id="7" name="TextBox 6"/>
          <p:cNvSpPr txBox="1"/>
          <p:nvPr/>
        </p:nvSpPr>
        <p:spPr>
          <a:xfrm>
            <a:off x="1238116" y="3153512"/>
            <a:ext cx="2423356" cy="369332"/>
          </a:xfrm>
          <a:prstGeom prst="rect">
            <a:avLst/>
          </a:prstGeom>
          <a:noFill/>
        </p:spPr>
        <p:txBody>
          <a:bodyPr wrap="none" rtlCol="0">
            <a:spAutoFit/>
          </a:bodyPr>
          <a:lstStyle/>
          <a:p>
            <a:r>
              <a:rPr lang="en-US" dirty="0">
                <a:solidFill>
                  <a:srgbClr val="0070C0"/>
                </a:solidFill>
              </a:rPr>
              <a:t>(Also called safety level)</a:t>
            </a:r>
          </a:p>
        </p:txBody>
      </p:sp>
    </p:spTree>
    <p:extLst>
      <p:ext uri="{BB962C8B-B14F-4D97-AF65-F5344CB8AC3E}">
        <p14:creationId xmlns:p14="http://schemas.microsoft.com/office/powerpoint/2010/main" val="2725523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Maximin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1667902"/>
              </a:xfrm>
            </p:spPr>
            <p:txBody>
              <a:bodyPr>
                <a:normAutofit fontScale="92500" lnSpcReduction="10000"/>
              </a:bodyPr>
              <a:lstStyle/>
              <a:p>
                <a:r>
                  <a:rPr lang="en-US" dirty="0"/>
                  <a:t>For bimatrix games, maximin strategy can be computed through linear programming</a:t>
                </a:r>
              </a:p>
              <a:p>
                <a:r>
                  <a:rPr lang="en-US" dirty="0"/>
                  <a:t>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𝑈</m:t>
                        </m:r>
                      </m:e>
                      <m:sub>
                        <m:r>
                          <a:rPr lang="en-US" b="0" i="1" smtClean="0">
                            <a:latin typeface="Cambria Math" panose="02040503050406030204" pitchFamily="18" charset="0"/>
                          </a:rPr>
                          <m:t>𝑖𝑗</m:t>
                        </m:r>
                      </m:sub>
                      <m:sup>
                        <m:r>
                          <a:rPr lang="en-US" b="0" i="1" smtClean="0">
                            <a:latin typeface="Cambria Math" panose="02040503050406030204" pitchFamily="18" charset="0"/>
                          </a:rPr>
                          <m:t>1</m:t>
                        </m:r>
                      </m:sup>
                    </m:sSubSup>
                  </m:oMath>
                </a14:m>
                <a:r>
                  <a:rPr lang="en-US" dirty="0"/>
                  <a:t> be player 1’s payoff value when player 1 choose action </a:t>
                </a:r>
                <a14:m>
                  <m:oMath xmlns:m="http://schemas.openxmlformats.org/officeDocument/2006/math">
                    <m:r>
                      <a:rPr lang="en-US" b="0" i="1" smtClean="0">
                        <a:latin typeface="Cambria Math" panose="02040503050406030204" pitchFamily="18" charset="0"/>
                      </a:rPr>
                      <m:t>𝑖</m:t>
                    </m:r>
                  </m:oMath>
                </a14:m>
                <a:r>
                  <a:rPr lang="en-US" dirty="0"/>
                  <a:t> and player 2 choose action </a:t>
                </a:r>
                <a14:m>
                  <m:oMath xmlns:m="http://schemas.openxmlformats.org/officeDocument/2006/math">
                    <m:r>
                      <a:rPr lang="en-US" b="0" i="1" smtClean="0">
                        <a:latin typeface="Cambria Math" panose="02040503050406030204" pitchFamily="18" charset="0"/>
                      </a:rPr>
                      <m:t>𝑗</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1667902"/>
              </a:xfrm>
              <a:blipFill rotWithShape="0">
                <a:blip r:embed="rId2"/>
                <a:stretch>
                  <a:fillRect l="-667" t="-5474" b="-802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51</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952499" y="2919529"/>
                <a:ext cx="6642101" cy="1134798"/>
              </a:xfrm>
              <a:prstGeom prst="rect">
                <a:avLst/>
              </a:prstGeom>
              <a:noFill/>
            </p:spPr>
            <p:txBody>
              <a:bodyPr wrap="square" rtlCol="0">
                <a:spAutoFit/>
              </a:bodyPr>
              <a:lstStyle/>
              <a:p>
                <a:r>
                  <a:rPr lang="en-US" dirty="0"/>
                  <a:t>To get </a:t>
                </a:r>
                <a14:m>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a:latin typeface="Cambria Math" panose="02040503050406030204" pitchFamily="18" charset="0"/>
                              </a:rPr>
                              <m:t>max</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lim>
                            </m:limLow>
                          </m:fName>
                          <m:e>
                            <m:sSub>
                              <m:sSubPr>
                                <m:ctrlPr>
                                  <a:rPr lang="en-US" i="1" smtClean="0">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m:t>
                            </m:r>
                          </m:e>
                        </m:func>
                      </m:e>
                    </m:func>
                  </m:oMath>
                </a14:m>
                <a:r>
                  <a:rPr lang="en-US" dirty="0"/>
                  <a:t>, we 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1</m:t>
                                </m:r>
                              </m:sub>
                            </m:sSub>
                          </m:e>
                        </m:d>
                      </m:sub>
                    </m:sSub>
                    <m:r>
                      <a:rPr lang="en-US" i="1">
                        <a:latin typeface="Cambria Math" panose="02040503050406030204" pitchFamily="18" charset="0"/>
                      </a:rPr>
                      <m:t>〉</m:t>
                    </m:r>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the probability of choosing the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𝑖</m:t>
                        </m:r>
                      </m:e>
                      <m:sup>
                        <m:r>
                          <a:rPr lang="en-US" i="1">
                            <a:latin typeface="Cambria Math" panose="02040503050406030204" pitchFamily="18" charset="0"/>
                          </a:rPr>
                          <m:t>𝑡h</m:t>
                        </m:r>
                      </m:sup>
                    </m:sSup>
                  </m:oMath>
                </a14:m>
                <a:r>
                  <a:rPr lang="en-US" dirty="0"/>
                  <a:t> action of player 1. Now we need to find 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52499" y="2919529"/>
                <a:ext cx="6642101" cy="1134798"/>
              </a:xfrm>
              <a:prstGeom prst="rect">
                <a:avLst/>
              </a:prstGeom>
              <a:blipFill rotWithShape="0">
                <a:blip r:embed="rId3"/>
                <a:stretch>
                  <a:fillRect l="-734" t="-3226" b="-43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3111383" y="4054327"/>
                <a:ext cx="2482539" cy="1318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e>
                                  </m:d>
                                </m:sub>
                              </m:sSub>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b="0" i="1" smtClean="0">
                                      <a:latin typeface="Cambria Math" panose="02040503050406030204" pitchFamily="18" charset="0"/>
                                    </a:rPr>
                                    <m:t>𝑗</m:t>
                                  </m:r>
                                </m:lim>
                              </m:limLow>
                            </m:fName>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𝑈</m:t>
                                      </m:r>
                                    </m:e>
                                    <m:sub>
                                      <m:r>
                                        <a:rPr lang="en-US" b="0" i="1" smtClean="0">
                                          <a:latin typeface="Cambria Math" panose="02040503050406030204" pitchFamily="18" charset="0"/>
                                        </a:rPr>
                                        <m:t>𝑖𝑗</m:t>
                                      </m:r>
                                    </m:sub>
                                    <m:sup>
                                      <m:r>
                                        <a:rPr lang="en-US" b="0" i="1" smtClean="0">
                                          <a:latin typeface="Cambria Math" panose="02040503050406030204" pitchFamily="18" charset="0"/>
                                        </a:rPr>
                                        <m:t>1</m:t>
                                      </m:r>
                                    </m:sup>
                                  </m:sSubSup>
                                </m:e>
                              </m:nary>
                            </m:e>
                          </m:func>
                        </m:e>
                      </m:func>
                    </m:oMath>
                  </m:oMathPara>
                </a14:m>
                <a:endParaRPr lang="en-US" dirty="0"/>
              </a:p>
              <a:p>
                <a:r>
                  <a:rPr lang="en-US" dirty="0"/>
                  <a:t>s.t.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=1</m:t>
                    </m:r>
                  </m:oMath>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3111383" y="4054327"/>
                <a:ext cx="2482539" cy="1318887"/>
              </a:xfrm>
              <a:prstGeom prst="rect">
                <a:avLst/>
              </a:prstGeom>
              <a:blipFill rotWithShape="0">
                <a:blip r:embed="rId4"/>
                <a:stretch>
                  <a:fillRect l="-1961" b="-31019"/>
                </a:stretch>
              </a:blipFill>
            </p:spPr>
            <p:txBody>
              <a:bodyPr/>
              <a:lstStyle/>
              <a:p>
                <a:r>
                  <a:rPr lang="en-US">
                    <a:noFill/>
                  </a:rPr>
                  <a:t> </a:t>
                </a:r>
              </a:p>
            </p:txBody>
          </p:sp>
        </mc:Fallback>
      </mc:AlternateContent>
      <p:sp>
        <p:nvSpPr>
          <p:cNvPr id="15" name="TextBox 14"/>
          <p:cNvSpPr txBox="1"/>
          <p:nvPr/>
        </p:nvSpPr>
        <p:spPr>
          <a:xfrm>
            <a:off x="5490632" y="4172885"/>
            <a:ext cx="3534833" cy="1200329"/>
          </a:xfrm>
          <a:prstGeom prst="rect">
            <a:avLst/>
          </a:prstGeom>
          <a:noFill/>
        </p:spPr>
        <p:txBody>
          <a:bodyPr wrap="square" rtlCol="0">
            <a:spAutoFit/>
          </a:bodyPr>
          <a:lstStyle/>
          <a:p>
            <a:r>
              <a:rPr lang="en-US" dirty="0"/>
              <a:t>Only need to check pure strategies. Recall the theorem of BR: A mixed strategy is BR iff all actions in the support are BR</a:t>
            </a:r>
          </a:p>
        </p:txBody>
      </p:sp>
    </p:spTree>
    <p:extLst>
      <p:ext uri="{BB962C8B-B14F-4D97-AF65-F5344CB8AC3E}">
        <p14:creationId xmlns:p14="http://schemas.microsoft.com/office/powerpoint/2010/main" val="333281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Maximin Strategy</a:t>
            </a:r>
          </a:p>
        </p:txBody>
      </p:sp>
      <mc:AlternateContent xmlns:mc="http://schemas.openxmlformats.org/markup-compatibility/2006" xmlns:a14="http://schemas.microsoft.com/office/drawing/2010/main">
        <mc:Choice Requires="a14">
          <p:sp>
            <p:nvSpPr>
              <p:cNvPr id="11" name="Content Placeholder 10"/>
              <p:cNvSpPr>
                <a:spLocks noGrp="1"/>
              </p:cNvSpPr>
              <p:nvPr>
                <p:ph sz="quarter" idx="1"/>
              </p:nvPr>
            </p:nvSpPr>
            <p:spPr/>
            <p:txBody>
              <a:bodyPr/>
              <a:lstStyle/>
              <a:p>
                <a:r>
                  <a:rPr lang="en-US" dirty="0"/>
                  <a:t>Convert to LP</a:t>
                </a:r>
              </a:p>
              <a:p>
                <a:endParaRPr lang="en-US" dirty="0"/>
              </a:p>
              <a:p>
                <a:endParaRPr lang="en-US" dirty="0"/>
              </a:p>
              <a:p>
                <a:endParaRPr lang="en-US" dirty="0"/>
              </a:p>
              <a:p>
                <a:endParaRPr lang="en-US" dirty="0"/>
              </a:p>
              <a:p>
                <a:r>
                  <a:rPr lang="en-US" dirty="0"/>
                  <a:t>Claim: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oMath>
                </a14:m>
                <a:r>
                  <a:rPr lang="en-US" dirty="0"/>
                  <a:t> is optimal solution for </a:t>
                </a:r>
                <a14:m>
                  <m:oMath xmlns:m="http://schemas.openxmlformats.org/officeDocument/2006/math">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𝒫</m:t>
                        </m:r>
                      </m:e>
                      <m:sub>
                        <m:r>
                          <a:rPr lang="en-US" i="1">
                            <a:solidFill>
                              <a:schemeClr val="tx1"/>
                            </a:solidFill>
                            <a:latin typeface="Cambria Math" panose="02040503050406030204" pitchFamily="18" charset="0"/>
                            <a:ea typeface="Cambria Math" panose="02040503050406030204" pitchFamily="18" charset="0"/>
                          </a:rPr>
                          <m:t>1</m:t>
                        </m:r>
                      </m:sub>
                    </m:sSub>
                  </m:oMath>
                </a14:m>
                <a:r>
                  <a:rPr lang="en-US" dirty="0">
                    <a:solidFill>
                      <a:schemeClr val="tx1"/>
                    </a:solidFill>
                  </a:rPr>
                  <a:t> iff it is optimal solution for </a:t>
                </a:r>
                <a14:m>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𝒫</m:t>
                        </m:r>
                      </m:e>
                      <m:sub>
                        <m:r>
                          <a:rPr lang="en-US" b="0" i="1" smtClean="0">
                            <a:solidFill>
                              <a:schemeClr val="tx1"/>
                            </a:solidFill>
                            <a:latin typeface="Cambria Math" panose="02040503050406030204" pitchFamily="18" charset="0"/>
                            <a:ea typeface="Cambria Math" panose="02040503050406030204" pitchFamily="18" charset="0"/>
                          </a:rPr>
                          <m:t>2</m:t>
                        </m:r>
                      </m:sub>
                    </m:sSub>
                  </m:oMath>
                </a14:m>
                <a:endParaRPr lang="en-US" dirty="0">
                  <a:solidFill>
                    <a:srgbClr val="0070C0"/>
                  </a:solidFill>
                </a:endParaRPr>
              </a:p>
              <a:p>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52</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1883716" y="2083368"/>
                <a:ext cx="2212465" cy="1318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b="0" i="1" smtClean="0">
                                      <a:latin typeface="Cambria Math" panose="02040503050406030204" pitchFamily="18" charset="0"/>
                                    </a:rPr>
                                    <m:t>𝑗</m:t>
                                  </m:r>
                                </m:lim>
                              </m:limLow>
                            </m:fName>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𝑈</m:t>
                                      </m:r>
                                    </m:e>
                                    <m:sub>
                                      <m:r>
                                        <a:rPr lang="en-US" b="0" i="1" smtClean="0">
                                          <a:latin typeface="Cambria Math" panose="02040503050406030204" pitchFamily="18" charset="0"/>
                                        </a:rPr>
                                        <m:t>𝑖𝑗</m:t>
                                      </m:r>
                                    </m:sub>
                                    <m:sup>
                                      <m:r>
                                        <a:rPr lang="en-US" b="0" i="1" smtClean="0">
                                          <a:latin typeface="Cambria Math" panose="02040503050406030204" pitchFamily="18" charset="0"/>
                                        </a:rPr>
                                        <m:t>1</m:t>
                                      </m:r>
                                    </m:sup>
                                  </m:sSubSup>
                                </m:e>
                              </m:nary>
                            </m:e>
                          </m:func>
                        </m:e>
                      </m:func>
                    </m:oMath>
                  </m:oMathPara>
                </a14:m>
                <a:endParaRPr lang="en-US" dirty="0"/>
              </a:p>
              <a:p>
                <a:r>
                  <a:rPr lang="en-US" dirty="0"/>
                  <a:t>s.t.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=1</m:t>
                    </m:r>
                  </m:oMath>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883716" y="2083368"/>
                <a:ext cx="2212465" cy="1318887"/>
              </a:xfrm>
              <a:prstGeom prst="rect">
                <a:avLst/>
              </a:prstGeom>
              <a:blipFill rotWithShape="0">
                <a:blip r:embed="rId3"/>
                <a:stretch>
                  <a:fillRect l="-2204" b="-31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05507" y="2088169"/>
                <a:ext cx="2011192" cy="1747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i="1">
                                <a:latin typeface="Cambria Math" panose="02040503050406030204" pitchFamily="18" charset="0"/>
                              </a:rPr>
                              <m:t>1</m:t>
                            </m:r>
                          </m:sup>
                        </m:sSubSup>
                      </m:e>
                    </m:nary>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605507" y="2088169"/>
                <a:ext cx="2011192" cy="1747914"/>
              </a:xfrm>
              <a:prstGeom prst="rect">
                <a:avLst/>
              </a:prstGeom>
              <a:blipFill rotWithShape="0">
                <a:blip r:embed="rId4"/>
                <a:stretch>
                  <a:fillRect l="-2424" t="-2797"/>
                </a:stretch>
              </a:blipFill>
            </p:spPr>
            <p:txBody>
              <a:bodyPr/>
              <a:lstStyle/>
              <a:p>
                <a:r>
                  <a:rPr lang="en-US">
                    <a:noFill/>
                  </a:rPr>
                  <a:t> </a:t>
                </a:r>
              </a:p>
            </p:txBody>
          </p:sp>
        </mc:Fallback>
      </mc:AlternateContent>
      <p:sp>
        <p:nvSpPr>
          <p:cNvPr id="10" name="Right Arrow 9"/>
          <p:cNvSpPr/>
          <p:nvPr/>
        </p:nvSpPr>
        <p:spPr>
          <a:xfrm>
            <a:off x="3799847" y="2761323"/>
            <a:ext cx="700185" cy="3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2708256" y="1714036"/>
                <a:ext cx="495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i="1" smtClean="0">
                              <a:solidFill>
                                <a:srgbClr val="0070C0"/>
                              </a:solidFill>
                              <a:latin typeface="Cambria Math" panose="02040503050406030204" pitchFamily="18" charset="0"/>
                              <a:ea typeface="Cambria Math" panose="02040503050406030204" pitchFamily="18" charset="0"/>
                            </a:rPr>
                            <m:t>𝒫</m:t>
                          </m:r>
                        </m:e>
                        <m:sub>
                          <m:r>
                            <a:rPr lang="en-US" b="0" i="1" smtClean="0">
                              <a:solidFill>
                                <a:srgbClr val="0070C0"/>
                              </a:solidFill>
                              <a:latin typeface="Cambria Math" panose="02040503050406030204" pitchFamily="18" charset="0"/>
                              <a:ea typeface="Cambria Math" panose="02040503050406030204" pitchFamily="18" charset="0"/>
                            </a:rPr>
                            <m:t>1</m:t>
                          </m:r>
                        </m:sub>
                      </m:sSub>
                    </m:oMath>
                  </m:oMathPara>
                </a14:m>
                <a:endParaRPr lang="en-US"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08256" y="1714036"/>
                <a:ext cx="495649"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77438" y="1719249"/>
                <a:ext cx="946606" cy="369332"/>
              </a:xfrm>
              <a:prstGeom prst="rect">
                <a:avLst/>
              </a:prstGeom>
              <a:noFill/>
            </p:spPr>
            <p:txBody>
              <a:bodyPr wrap="none" rtlCol="0">
                <a:spAutoFit/>
              </a:bodyPr>
              <a:lstStyle/>
              <a:p>
                <a14:m>
                  <m:oMath xmlns:m="http://schemas.openxmlformats.org/officeDocument/2006/math">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i="1" smtClean="0">
                            <a:solidFill>
                              <a:srgbClr val="0070C0"/>
                            </a:solidFill>
                            <a:latin typeface="Cambria Math" panose="02040503050406030204" pitchFamily="18" charset="0"/>
                            <a:ea typeface="Cambria Math" panose="02040503050406030204" pitchFamily="18" charset="0"/>
                          </a:rPr>
                          <m:t>𝒫</m:t>
                        </m:r>
                      </m:e>
                      <m:sub>
                        <m:r>
                          <a:rPr lang="en-US" b="0" i="1" smtClean="0">
                            <a:solidFill>
                              <a:srgbClr val="0070C0"/>
                            </a:solidFill>
                            <a:latin typeface="Cambria Math" panose="02040503050406030204" pitchFamily="18" charset="0"/>
                            <a:ea typeface="Cambria Math" panose="02040503050406030204" pitchFamily="18" charset="0"/>
                          </a:rPr>
                          <m:t>2</m:t>
                        </m:r>
                      </m:sub>
                    </m:sSub>
                  </m:oMath>
                </a14:m>
                <a:r>
                  <a:rPr lang="en-US" dirty="0">
                    <a:solidFill>
                      <a:srgbClr val="0070C0"/>
                    </a:solidFill>
                  </a:rPr>
                  <a:t> -- LP</a:t>
                </a:r>
              </a:p>
            </p:txBody>
          </p:sp>
        </mc:Choice>
        <mc:Fallback xmlns="">
          <p:sp>
            <p:nvSpPr>
              <p:cNvPr id="13" name="TextBox 12"/>
              <p:cNvSpPr txBox="1">
                <a:spLocks noRot="1" noChangeAspect="1" noMove="1" noResize="1" noEditPoints="1" noAdjustHandles="1" noChangeArrowheads="1" noChangeShapeType="1" noTextEdit="1"/>
              </p:cNvSpPr>
              <p:nvPr/>
            </p:nvSpPr>
            <p:spPr>
              <a:xfrm>
                <a:off x="5177438" y="1719249"/>
                <a:ext cx="946606" cy="369332"/>
              </a:xfrm>
              <a:prstGeom prst="rect">
                <a:avLst/>
              </a:prstGeom>
              <a:blipFill rotWithShape="0">
                <a:blip r:embed="rId6"/>
                <a:stretch>
                  <a:fillRect t="-8197" r="-448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97706" y="5082016"/>
                <a:ext cx="3563194" cy="923330"/>
              </a:xfrm>
              <a:prstGeom prst="rect">
                <a:avLst/>
              </a:prstGeom>
            </p:spPr>
            <p:txBody>
              <a:bodyPr wrap="square">
                <a:spAutoFit/>
              </a:bodyPr>
              <a:lstStyle/>
              <a:p>
                <a:r>
                  <a:rPr lang="en-US" dirty="0"/>
                  <a:t>Let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1</m:t>
                        </m:r>
                      </m:sup>
                    </m:sSup>
                  </m:oMath>
                </a14:m>
                <a:r>
                  <a:rPr lang="en-US" dirty="0"/>
                  <a:t> be the payoff matrix for player 1 (row player). Then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𝒫</m:t>
                        </m:r>
                      </m:e>
                      <m:sub>
                        <m:r>
                          <a:rPr lang="en-US" i="1">
                            <a:latin typeface="Cambria Math" panose="02040503050406030204" pitchFamily="18" charset="0"/>
                            <a:ea typeface="Cambria Math" panose="02040503050406030204" pitchFamily="18" charset="0"/>
                          </a:rPr>
                          <m:t>2</m:t>
                        </m:r>
                      </m:sub>
                    </m:sSub>
                  </m:oMath>
                </a14:m>
                <a:r>
                  <a:rPr lang="en-US" dirty="0"/>
                  <a:t> can be rewritten in matrix form</a:t>
                </a:r>
              </a:p>
            </p:txBody>
          </p:sp>
        </mc:Choice>
        <mc:Fallback xmlns="">
          <p:sp>
            <p:nvSpPr>
              <p:cNvPr id="14" name="Rectangle 13"/>
              <p:cNvSpPr>
                <a:spLocks noRot="1" noChangeAspect="1" noMove="1" noResize="1" noEditPoints="1" noAdjustHandles="1" noChangeArrowheads="1" noChangeShapeType="1" noTextEdit="1"/>
              </p:cNvSpPr>
              <p:nvPr/>
            </p:nvSpPr>
            <p:spPr>
              <a:xfrm>
                <a:off x="1097706" y="5082016"/>
                <a:ext cx="3563194" cy="923330"/>
              </a:xfrm>
              <a:prstGeom prst="rect">
                <a:avLst/>
              </a:prstGeom>
              <a:blipFill rotWithShape="0">
                <a:blip r:embed="rId7"/>
                <a:stretch>
                  <a:fillRect l="-1368"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790445" y="4862876"/>
                <a:ext cx="2070695" cy="1416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1" i="0" smtClean="0">
                                  <a:latin typeface="Cambria Math" panose="02040503050406030204" pitchFamily="18" charset="0"/>
                                </a:rPr>
                                <m:t>𝐱</m:t>
                              </m:r>
                              <m:r>
                                <a:rPr lang="en-US" b="1" i="0"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m:rPr>
                                    <m:sty m:val="p"/>
                                  </m:rPr>
                                  <a:rPr lang="en-US" b="0" i="0" smtClean="0">
                                    <a:latin typeface="Cambria Math" panose="02040503050406030204" pitchFamily="18" charset="0"/>
                                  </a:rPr>
                                  <m:t>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1</m:t>
                                </m:r>
                              </m:sup>
                            </m:sSup>
                          </m:e>
                        </m:d>
                      </m:e>
                      <m:sub>
                        <m:r>
                          <a:rPr lang="en-US" b="0" i="1" smtClean="0">
                            <a:latin typeface="Cambria Math" panose="02040503050406030204" pitchFamily="18" charset="0"/>
                          </a:rPr>
                          <m:t>𝑗</m:t>
                        </m:r>
                      </m:sub>
                    </m:sSub>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m:rPr>
                              <m:sty m:val="p"/>
                            </m:rPr>
                            <a:rPr lang="en-US" b="0" i="0" smtClean="0">
                              <a:latin typeface="Cambria Math" panose="02040503050406030204" pitchFamily="18" charset="0"/>
                            </a:rPr>
                            <m:t>T</m:t>
                          </m:r>
                        </m:sup>
                      </m:sSup>
                      <m:r>
                        <a:rPr lang="en-US" b="1" i="1" smtClean="0">
                          <a:latin typeface="Cambria Math" panose="02040503050406030204" pitchFamily="18" charset="0"/>
                        </a:rPr>
                        <m:t>𝟏</m:t>
                      </m:r>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r>
                        <a:rPr lang="en-US" b="1" i="0" smtClean="0">
                          <a:latin typeface="Cambria Math" panose="02040503050406030204" pitchFamily="18" charset="0"/>
                        </a:rPr>
                        <m:t>𝟎</m:t>
                      </m:r>
                    </m:oMath>
                  </m:oMathPara>
                </a14:m>
                <a:endParaRPr lang="en-US" b="1" dirty="0"/>
              </a:p>
            </p:txBody>
          </p:sp>
        </mc:Choice>
        <mc:Fallback xmlns="">
          <p:sp>
            <p:nvSpPr>
              <p:cNvPr id="15" name="Rectangle 14"/>
              <p:cNvSpPr>
                <a:spLocks noRot="1" noChangeAspect="1" noMove="1" noResize="1" noEditPoints="1" noAdjustHandles="1" noChangeArrowheads="1" noChangeShapeType="1" noTextEdit="1"/>
              </p:cNvSpPr>
              <p:nvPr/>
            </p:nvSpPr>
            <p:spPr>
              <a:xfrm>
                <a:off x="4790445" y="4862876"/>
                <a:ext cx="2070695" cy="1416478"/>
              </a:xfrm>
              <a:prstGeom prst="rect">
                <a:avLst/>
              </a:prstGeom>
              <a:blipFill rotWithShape="0">
                <a:blip r:embed="rId8"/>
                <a:stretch>
                  <a:fillRect l="-2647"/>
                </a:stretch>
              </a:blipFill>
            </p:spPr>
            <p:txBody>
              <a:bodyPr/>
              <a:lstStyle/>
              <a:p>
                <a:r>
                  <a:rPr lang="en-US">
                    <a:noFill/>
                  </a:rPr>
                  <a:t> </a:t>
                </a:r>
              </a:p>
            </p:txBody>
          </p:sp>
        </mc:Fallback>
      </mc:AlternateContent>
    </p:spTree>
    <p:extLst>
      <p:ext uri="{BB962C8B-B14F-4D97-AF65-F5344CB8AC3E}">
        <p14:creationId xmlns:p14="http://schemas.microsoft.com/office/powerpoint/2010/main" val="467486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Maximin Strategy</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53</a:t>
            </a:fld>
            <a:endParaRPr lang="en-US" dirty="0"/>
          </a:p>
        </p:txBody>
      </p:sp>
      <p:graphicFrame>
        <p:nvGraphicFramePr>
          <p:cNvPr id="11" name="Table 10"/>
          <p:cNvGraphicFramePr>
            <a:graphicFrameLocks noGrp="1"/>
          </p:cNvGraphicFramePr>
          <p:nvPr>
            <p:extLst/>
          </p:nvPr>
        </p:nvGraphicFramePr>
        <p:xfrm>
          <a:off x="825215" y="492901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2" name="TextBox 11"/>
          <p:cNvSpPr txBox="1"/>
          <p:nvPr/>
        </p:nvSpPr>
        <p:spPr>
          <a:xfrm>
            <a:off x="2525731" y="4638217"/>
            <a:ext cx="818908" cy="307777"/>
          </a:xfrm>
          <a:prstGeom prst="rect">
            <a:avLst/>
          </a:prstGeom>
          <a:noFill/>
        </p:spPr>
        <p:txBody>
          <a:bodyPr wrap="square" rtlCol="0">
            <a:spAutoFit/>
          </a:bodyPr>
          <a:lstStyle/>
          <a:p>
            <a:r>
              <a:rPr lang="en-US" sz="1400" dirty="0"/>
              <a:t>Berry</a:t>
            </a:r>
          </a:p>
        </p:txBody>
      </p:sp>
      <p:sp>
        <p:nvSpPr>
          <p:cNvPr id="13" name="TextBox 12"/>
          <p:cNvSpPr txBox="1"/>
          <p:nvPr/>
        </p:nvSpPr>
        <p:spPr>
          <a:xfrm rot="16200000">
            <a:off x="234945" y="5232322"/>
            <a:ext cx="752286" cy="307777"/>
          </a:xfrm>
          <a:prstGeom prst="rect">
            <a:avLst/>
          </a:prstGeom>
          <a:noFill/>
        </p:spPr>
        <p:txBody>
          <a:bodyPr wrap="square" rtlCol="0">
            <a:spAutoFit/>
          </a:bodyPr>
          <a:lstStyle/>
          <a:p>
            <a:r>
              <a:rPr lang="en-US" sz="1400" dirty="0"/>
              <a:t>Alex</a:t>
            </a:r>
          </a:p>
        </p:txBody>
      </p:sp>
      <mc:AlternateContent xmlns:mc="http://schemas.openxmlformats.org/markup-compatibility/2006" xmlns:a14="http://schemas.microsoft.com/office/drawing/2010/main">
        <mc:Choice Requires="a14">
          <p:sp>
            <p:nvSpPr>
              <p:cNvPr id="14" name="Rectangle 13"/>
              <p:cNvSpPr/>
              <p:nvPr/>
            </p:nvSpPr>
            <p:spPr>
              <a:xfrm>
                <a:off x="384873" y="1378023"/>
                <a:ext cx="2011192" cy="1747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i="1">
                                <a:latin typeface="Cambria Math" panose="02040503050406030204" pitchFamily="18" charset="0"/>
                              </a:rPr>
                              <m:t>1</m:t>
                            </m:r>
                          </m:sup>
                        </m:sSubSup>
                      </m:e>
                    </m:nary>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84873" y="1378023"/>
                <a:ext cx="2011192" cy="1747914"/>
              </a:xfrm>
              <a:prstGeom prst="rect">
                <a:avLst/>
              </a:prstGeom>
              <a:blipFill rotWithShape="0">
                <a:blip r:embed="rId2"/>
                <a:stretch>
                  <a:fillRect l="-2424" t="-2787"/>
                </a:stretch>
              </a:blipFill>
            </p:spPr>
            <p:txBody>
              <a:bodyPr/>
              <a:lstStyle/>
              <a:p>
                <a:r>
                  <a:rPr lang="en-US">
                    <a:noFill/>
                  </a:rPr>
                  <a:t> </a:t>
                </a:r>
              </a:p>
            </p:txBody>
          </p:sp>
        </mc:Fallback>
      </mc:AlternateContent>
      <p:cxnSp>
        <p:nvCxnSpPr>
          <p:cNvPr id="20" name="Straight Arrow Connector 19"/>
          <p:cNvCxnSpPr/>
          <p:nvPr/>
        </p:nvCxnSpPr>
        <p:spPr>
          <a:xfrm>
            <a:off x="5317067" y="5350933"/>
            <a:ext cx="3213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13952" y="3522133"/>
            <a:ext cx="0" cy="232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119533" y="5386210"/>
                <a:ext cx="491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119533" y="5386210"/>
                <a:ext cx="491096" cy="369332"/>
              </a:xfrm>
              <a:prstGeom prst="rect">
                <a:avLst/>
              </a:prstGeom>
              <a:blipFill rotWithShape="0">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13952" y="3335291"/>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213952" y="3335291"/>
                <a:ext cx="380552" cy="36933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8614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Maximin Strategy</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916408466"/>
              </p:ext>
            </p:extLst>
          </p:nvPr>
        </p:nvGraphicFramePr>
        <p:xfrm>
          <a:off x="825215" y="492901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2" name="TextBox 11"/>
          <p:cNvSpPr txBox="1"/>
          <p:nvPr/>
        </p:nvSpPr>
        <p:spPr>
          <a:xfrm>
            <a:off x="2525731" y="4638217"/>
            <a:ext cx="818908" cy="307777"/>
          </a:xfrm>
          <a:prstGeom prst="rect">
            <a:avLst/>
          </a:prstGeom>
          <a:noFill/>
        </p:spPr>
        <p:txBody>
          <a:bodyPr wrap="square" rtlCol="0">
            <a:spAutoFit/>
          </a:bodyPr>
          <a:lstStyle/>
          <a:p>
            <a:r>
              <a:rPr lang="en-US" sz="1400" dirty="0"/>
              <a:t>Berry</a:t>
            </a:r>
          </a:p>
        </p:txBody>
      </p:sp>
      <p:sp>
        <p:nvSpPr>
          <p:cNvPr id="13" name="TextBox 12"/>
          <p:cNvSpPr txBox="1"/>
          <p:nvPr/>
        </p:nvSpPr>
        <p:spPr>
          <a:xfrm rot="16200000">
            <a:off x="234945" y="5232322"/>
            <a:ext cx="752286" cy="307777"/>
          </a:xfrm>
          <a:prstGeom prst="rect">
            <a:avLst/>
          </a:prstGeom>
          <a:noFill/>
        </p:spPr>
        <p:txBody>
          <a:bodyPr wrap="square" rtlCol="0">
            <a:spAutoFit/>
          </a:bodyPr>
          <a:lstStyle/>
          <a:p>
            <a:r>
              <a:rPr lang="en-US" sz="1400" dirty="0"/>
              <a:t>Alex</a:t>
            </a:r>
          </a:p>
        </p:txBody>
      </p:sp>
      <mc:AlternateContent xmlns:mc="http://schemas.openxmlformats.org/markup-compatibility/2006" xmlns:a14="http://schemas.microsoft.com/office/drawing/2010/main">
        <mc:Choice Requires="a14">
          <p:sp>
            <p:nvSpPr>
              <p:cNvPr id="14" name="Rectangle 13"/>
              <p:cNvSpPr/>
              <p:nvPr/>
            </p:nvSpPr>
            <p:spPr>
              <a:xfrm>
                <a:off x="384873" y="1378023"/>
                <a:ext cx="2011192" cy="1747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i="1">
                                <a:latin typeface="Cambria Math" panose="02040503050406030204" pitchFamily="18" charset="0"/>
                              </a:rPr>
                              <m:t>1</m:t>
                            </m:r>
                          </m:sup>
                        </m:sSubSup>
                      </m:e>
                    </m:nary>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84873" y="1378023"/>
                <a:ext cx="2011192" cy="1747914"/>
              </a:xfrm>
              <a:prstGeom prst="rect">
                <a:avLst/>
              </a:prstGeom>
              <a:blipFill rotWithShape="0">
                <a:blip r:embed="rId2"/>
                <a:stretch>
                  <a:fillRect l="-2424" t="-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102452" y="1466433"/>
                <a:ext cx="2371355" cy="1597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∗0</m:t>
                    </m:r>
                  </m:oMath>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𝐹</m:t>
                          </m:r>
                        </m:sub>
                      </m:sSub>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𝐶</m:t>
                          </m:r>
                        </m:sub>
                      </m:sSub>
                      <m:r>
                        <a:rPr lang="en-US" i="1">
                          <a:latin typeface="Cambria Math" panose="02040503050406030204" pitchFamily="18" charset="0"/>
                        </a:rPr>
                        <m:t>∗</m:t>
                      </m:r>
                      <m:r>
                        <a:rPr lang="en-US" b="0" i="1" smtClean="0">
                          <a:latin typeface="Cambria Math" panose="02040503050406030204" pitchFamily="18" charset="0"/>
                        </a:rPr>
                        <m:t>1</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i="1">
                          <a:latin typeface="Cambria Math" panose="02040503050406030204" pitchFamily="18" charset="0"/>
                        </a:rPr>
                        <m:t>=1</m:t>
                      </m:r>
                    </m:oMath>
                  </m:oMathPara>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≥0</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≥0</m:t>
                    </m:r>
                  </m:oMath>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102452" y="1466433"/>
                <a:ext cx="2371355" cy="1597297"/>
              </a:xfrm>
              <a:prstGeom prst="rect">
                <a:avLst/>
              </a:prstGeom>
              <a:blipFill rotWithShape="0">
                <a:blip r:embed="rId3"/>
                <a:stretch>
                  <a:fillRect l="-2314" b="-5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13952" y="1507417"/>
                <a:ext cx="1440074" cy="131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≤1</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213952" y="1507417"/>
                <a:ext cx="1440074" cy="1318566"/>
              </a:xfrm>
              <a:prstGeom prst="rect">
                <a:avLst/>
              </a:prstGeom>
              <a:blipFill rotWithShape="0">
                <a:blip r:embed="rId4"/>
                <a:stretch>
                  <a:fillRect l="-3376"/>
                </a:stretch>
              </a:blipFill>
            </p:spPr>
            <p:txBody>
              <a:bodyPr/>
              <a:lstStyle/>
              <a:p>
                <a:r>
                  <a:rPr lang="en-US">
                    <a:noFill/>
                  </a:rPr>
                  <a:t> </a:t>
                </a:r>
              </a:p>
            </p:txBody>
          </p:sp>
        </mc:Fallback>
      </mc:AlternateContent>
      <p:sp>
        <p:nvSpPr>
          <p:cNvPr id="17" name="Right Arrow 16"/>
          <p:cNvSpPr/>
          <p:nvPr/>
        </p:nvSpPr>
        <p:spPr>
          <a:xfrm>
            <a:off x="2235000" y="2208212"/>
            <a:ext cx="700185" cy="3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425447" y="2208212"/>
            <a:ext cx="700185" cy="3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a:off x="5317067" y="5350933"/>
            <a:ext cx="3213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13952" y="3522133"/>
            <a:ext cx="0" cy="232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119533" y="5386210"/>
                <a:ext cx="491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119533" y="5386210"/>
                <a:ext cx="491096" cy="369332"/>
              </a:xfrm>
              <a:prstGeom prst="rect">
                <a:avLst/>
              </a:prstGeom>
              <a:blipFill rotWithShape="0">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13952" y="3335291"/>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213952" y="3335291"/>
                <a:ext cx="380552" cy="369332"/>
              </a:xfrm>
              <a:prstGeom prst="rect">
                <a:avLst/>
              </a:prstGeom>
              <a:blipFill rotWithShape="0">
                <a:blip r:embed="rId6"/>
                <a:stretch>
                  <a:fillRect/>
                </a:stretch>
              </a:blipFill>
            </p:spPr>
            <p:txBody>
              <a:bodyPr/>
              <a:lstStyle/>
              <a:p>
                <a:r>
                  <a:rPr lang="en-US">
                    <a:noFill/>
                  </a:rPr>
                  <a:t> </a:t>
                </a:r>
              </a:p>
            </p:txBody>
          </p:sp>
        </mc:Fallback>
      </mc:AlternateContent>
      <p:cxnSp>
        <p:nvCxnSpPr>
          <p:cNvPr id="27" name="Straight Connector 26"/>
          <p:cNvCxnSpPr/>
          <p:nvPr/>
        </p:nvCxnSpPr>
        <p:spPr>
          <a:xfrm>
            <a:off x="5760218" y="4158822"/>
            <a:ext cx="1642077" cy="1642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994400" y="3831399"/>
            <a:ext cx="842433" cy="2049815"/>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82808" y="4792105"/>
            <a:ext cx="65616" cy="65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p:cNvSpPr txBox="1"/>
              <p:nvPr/>
            </p:nvSpPr>
            <p:spPr>
              <a:xfrm>
                <a:off x="6512426" y="4424779"/>
                <a:ext cx="160710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6512426" y="4424779"/>
                <a:ext cx="1607107" cy="61273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260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lnSpcReduction="10000"/>
          </a:bodyPr>
          <a:lstStyle/>
          <a:p>
            <a:r>
              <a:rPr lang="en-US" dirty="0" smtClean="0"/>
              <a:t>Overview</a:t>
            </a:r>
          </a:p>
          <a:p>
            <a:pPr lvl="1"/>
            <a:r>
              <a:rPr lang="en-US" dirty="0" smtClean="0"/>
              <a:t>Notations</a:t>
            </a:r>
          </a:p>
          <a:p>
            <a:pPr lvl="1"/>
            <a:r>
              <a:rPr lang="en-US" dirty="0" smtClean="0"/>
              <a:t>Basic Concepts</a:t>
            </a:r>
          </a:p>
          <a:p>
            <a:endParaRPr lang="en-US" dirty="0" smtClean="0"/>
          </a:p>
          <a:p>
            <a:r>
              <a:rPr lang="en-US" dirty="0" smtClean="0"/>
              <a:t>Solution Concepts</a:t>
            </a:r>
          </a:p>
          <a:p>
            <a:pPr lvl="1"/>
            <a:r>
              <a:rPr lang="en-US" dirty="0" smtClean="0"/>
              <a:t>Dominant </a:t>
            </a:r>
            <a:r>
              <a:rPr lang="en-US" dirty="0"/>
              <a:t>Strategy</a:t>
            </a:r>
          </a:p>
          <a:p>
            <a:pPr lvl="1"/>
            <a:r>
              <a:rPr lang="en-US" dirty="0"/>
              <a:t>Nash Equilibrium (NE)</a:t>
            </a:r>
          </a:p>
          <a:p>
            <a:pPr lvl="1"/>
            <a:r>
              <a:rPr lang="en-US" dirty="0" smtClean="0"/>
              <a:t>Maximin Strategy</a:t>
            </a:r>
            <a:endParaRPr lang="en-US" dirty="0"/>
          </a:p>
          <a:p>
            <a:pPr lvl="1"/>
            <a:r>
              <a:rPr lang="en-US" dirty="0" smtClean="0">
                <a:solidFill>
                  <a:srgbClr val="0070C0"/>
                </a:solidFill>
              </a:rPr>
              <a:t>Minimax Strategy</a:t>
            </a:r>
          </a:p>
          <a:p>
            <a:endParaRPr lang="en-US" dirty="0">
              <a:solidFill>
                <a:srgbClr val="0070C0"/>
              </a:solidFill>
            </a:endParaRPr>
          </a:p>
          <a:p>
            <a:r>
              <a:rPr lang="en-US" dirty="0" smtClean="0"/>
              <a:t>Minimax Theorem</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55</a:t>
            </a:fld>
            <a:endParaRPr lang="en-US" dirty="0"/>
          </a:p>
        </p:txBody>
      </p:sp>
    </p:spTree>
    <p:extLst>
      <p:ext uri="{BB962C8B-B14F-4D97-AF65-F5344CB8AC3E}">
        <p14:creationId xmlns:p14="http://schemas.microsoft.com/office/powerpoint/2010/main" val="125050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Minimax Strategy (make sense in two-player games)</a:t>
                </a:r>
              </a:p>
              <a:p>
                <a:pPr lvl="1"/>
                <a:r>
                  <a:rPr lang="en-US" dirty="0"/>
                  <a:t>Minimize best case expected utility for the other player (just want to harm your opponent)</a:t>
                </a:r>
              </a:p>
              <a:p>
                <a:pPr lvl="1"/>
                <a:r>
                  <a:rPr lang="en-US" dirty="0"/>
                  <a:t>Minimax strategy for player </a:t>
                </a:r>
                <a14:m>
                  <m:oMath xmlns:m="http://schemas.openxmlformats.org/officeDocument/2006/math">
                    <m:r>
                      <a:rPr lang="en-US" i="1">
                        <a:latin typeface="Cambria Math" panose="02040503050406030204" pitchFamily="18" charset="0"/>
                      </a:rPr>
                      <m:t>𝑖</m:t>
                    </m:r>
                  </m:oMath>
                </a14:m>
                <a:r>
                  <a:rPr lang="en-US" dirty="0"/>
                  <a:t> is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m:t>
                            </m:r>
                            <m:r>
                              <m:rPr>
                                <m:sty m:val="p"/>
                              </m:rPr>
                              <a:rPr lang="en-US" b="0" i="0" smtClean="0">
                                <a:latin typeface="Cambria Math" panose="02040503050406030204" pitchFamily="18" charset="0"/>
                              </a:rPr>
                              <m:t>in</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ax</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lim>
                            </m:limLow>
                          </m:fNa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e>
                        </m:func>
                      </m:e>
                    </m:func>
                  </m:oMath>
                </a14:m>
                <a:endParaRPr lang="en-US" dirty="0"/>
              </a:p>
              <a:p>
                <a:pPr lvl="1"/>
                <a:r>
                  <a:rPr lang="en-US" dirty="0">
                    <a:solidFill>
                      <a:srgbClr val="0070C0"/>
                    </a:solidFill>
                  </a:rPr>
                  <a:t>Minimax value </a:t>
                </a:r>
                <a:r>
                  <a:rPr lang="en-US" dirty="0"/>
                  <a:t>for player </a:t>
                </a:r>
                <a14:m>
                  <m:oMath xmlns:m="http://schemas.openxmlformats.org/officeDocument/2006/math">
                    <m:r>
                      <a:rPr lang="en-US" i="1">
                        <a:latin typeface="Cambria Math" panose="02040503050406030204" pitchFamily="18" charset="0"/>
                      </a:rPr>
                      <m:t>𝑖</m:t>
                    </m:r>
                  </m:oMath>
                </a14:m>
                <a:r>
                  <a:rPr lang="en-US" dirty="0"/>
                  <a:t> is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in</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ax</m:t>
                                </m:r>
                              </m:e>
                              <m:li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lim>
                            </m:limLow>
                          </m:fNa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e>
                        </m:func>
                      </m:e>
                    </m:func>
                  </m:oMath>
                </a14:m>
                <a:endParaRPr lang="en-US" dirty="0"/>
              </a:p>
              <a:p>
                <a:pPr lvl="1"/>
                <a:r>
                  <a:rPr lang="en-US" dirty="0"/>
                  <a:t>Focus on single player’s strategy</a:t>
                </a:r>
              </a:p>
              <a:p>
                <a:pPr lvl="1"/>
                <a:r>
                  <a:rPr lang="en-US" dirty="0"/>
                  <a:t>Can be computed through linear programming</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48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56</a:t>
            </a:fld>
            <a:endParaRPr lang="en-US" dirty="0"/>
          </a:p>
        </p:txBody>
      </p:sp>
    </p:spTree>
    <p:extLst>
      <p:ext uri="{BB962C8B-B14F-4D97-AF65-F5344CB8AC3E}">
        <p14:creationId xmlns:p14="http://schemas.microsoft.com/office/powerpoint/2010/main" val="3780343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Minimax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2891367"/>
              </a:xfrm>
            </p:spPr>
            <p:txBody>
              <a:bodyPr>
                <a:normAutofit fontScale="92500" lnSpcReduction="10000"/>
              </a:bodyPr>
              <a:lstStyle/>
              <a:p>
                <a:r>
                  <a:rPr lang="en-US" dirty="0"/>
                  <a:t>For bimatrix games, maximin strategy can be computed through linear programming</a:t>
                </a:r>
              </a:p>
              <a:p>
                <a:r>
                  <a:rPr lang="en-US" dirty="0"/>
                  <a:t>Let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b="0" i="1" smtClean="0">
                            <a:latin typeface="Cambria Math" panose="02040503050406030204" pitchFamily="18" charset="0"/>
                          </a:rPr>
                          <m:t>2</m:t>
                        </m:r>
                      </m:sup>
                    </m:sSubSup>
                  </m:oMath>
                </a14:m>
                <a:r>
                  <a:rPr lang="en-US" dirty="0"/>
                  <a:t> be player 2’s payoff value when player 1 choose action </a:t>
                </a:r>
                <a14:m>
                  <m:oMath xmlns:m="http://schemas.openxmlformats.org/officeDocument/2006/math">
                    <m:r>
                      <a:rPr lang="en-US" i="1">
                        <a:latin typeface="Cambria Math" panose="02040503050406030204" pitchFamily="18" charset="0"/>
                      </a:rPr>
                      <m:t>𝑖</m:t>
                    </m:r>
                  </m:oMath>
                </a14:m>
                <a:r>
                  <a:rPr lang="en-US" dirty="0"/>
                  <a:t> and player 2 choose action </a:t>
                </a:r>
                <a14:m>
                  <m:oMath xmlns:m="http://schemas.openxmlformats.org/officeDocument/2006/math">
                    <m:r>
                      <a:rPr lang="en-US" i="1">
                        <a:latin typeface="Cambria Math" panose="02040503050406030204" pitchFamily="18" charset="0"/>
                      </a:rPr>
                      <m:t>𝑗</m:t>
                    </m:r>
                  </m:oMath>
                </a14:m>
                <a:r>
                  <a:rPr lang="en-US" dirty="0"/>
                  <a:t>. 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sub>
                    </m:sSub>
                    <m:r>
                      <a:rPr lang="en-US" i="1">
                        <a:latin typeface="Cambria Math" panose="02040503050406030204" pitchFamily="18" charset="0"/>
                      </a:rPr>
                      <m:t>〉</m:t>
                    </m:r>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is the probability of choosing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𝑡h</m:t>
                        </m:r>
                      </m:sup>
                    </m:sSup>
                  </m:oMath>
                </a14:m>
                <a:r>
                  <a:rPr lang="en-US" dirty="0"/>
                  <a:t> action of player 1. Then the minimax strategy can be found through solving the following LP</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2891367"/>
              </a:xfrm>
              <a:blipFill rotWithShape="0">
                <a:blip r:embed="rId2"/>
                <a:stretch>
                  <a:fillRect l="-667" t="-3165" b="-84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57</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6269323" y="211716"/>
                <a:ext cx="2210285" cy="49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min</m:t>
                              </m:r>
                            </m:e>
                            <m:li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𝑖</m:t>
                                  </m:r>
                                </m:sub>
                              </m:sSub>
                            </m:lim>
                          </m:limLow>
                        </m:fName>
                        <m:e>
                          <m:func>
                            <m:funcPr>
                              <m:ctrlPr>
                                <a:rPr lang="en-US" i="1">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𝑖</m:t>
                                      </m:r>
                                    </m:sub>
                                  </m:sSub>
                                </m:lim>
                              </m:limLow>
                            </m:fName>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𝑢</m:t>
                                  </m:r>
                                </m:e>
                                <m: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e>
                          </m:func>
                        </m:e>
                      </m:func>
                    </m:oMath>
                  </m:oMathPara>
                </a14:m>
                <a:endParaRPr lang="en-US"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269323" y="211716"/>
                <a:ext cx="2210285" cy="490968"/>
              </a:xfrm>
              <a:prstGeom prst="rect">
                <a:avLst/>
              </a:prstGeom>
              <a:blipFill rotWithShape="0">
                <a:blip r:embed="rId4"/>
                <a:stretch>
                  <a:fillRect b="-1250"/>
                </a:stretch>
              </a:blipFill>
            </p:spPr>
            <p:txBody>
              <a:bodyPr/>
              <a:lstStyle/>
              <a:p>
                <a:r>
                  <a:rPr lang="en-US">
                    <a:noFill/>
                  </a:rPr>
                  <a:t> </a:t>
                </a:r>
              </a:p>
            </p:txBody>
          </p:sp>
        </mc:Fallback>
      </mc:AlternateContent>
    </p:spTree>
    <p:extLst>
      <p:ext uri="{BB962C8B-B14F-4D97-AF65-F5344CB8AC3E}">
        <p14:creationId xmlns:p14="http://schemas.microsoft.com/office/powerpoint/2010/main" val="1849853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Minimax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8229600" cy="2891367"/>
              </a:xfrm>
            </p:spPr>
            <p:txBody>
              <a:bodyPr>
                <a:normAutofit fontScale="92500" lnSpcReduction="10000"/>
              </a:bodyPr>
              <a:lstStyle/>
              <a:p>
                <a:r>
                  <a:rPr lang="en-US" dirty="0"/>
                  <a:t>For bimatrix games, maximin strategy can be computed through linear programming</a:t>
                </a:r>
              </a:p>
              <a:p>
                <a:r>
                  <a:rPr lang="en-US" dirty="0"/>
                  <a:t>Let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b="0" i="1" smtClean="0">
                            <a:latin typeface="Cambria Math" panose="02040503050406030204" pitchFamily="18" charset="0"/>
                          </a:rPr>
                          <m:t>2</m:t>
                        </m:r>
                      </m:sup>
                    </m:sSubSup>
                  </m:oMath>
                </a14:m>
                <a:r>
                  <a:rPr lang="en-US" dirty="0"/>
                  <a:t> be player 2’s payoff value when player 1 choose action </a:t>
                </a:r>
                <a14:m>
                  <m:oMath xmlns:m="http://schemas.openxmlformats.org/officeDocument/2006/math">
                    <m:r>
                      <a:rPr lang="en-US" i="1">
                        <a:latin typeface="Cambria Math" panose="02040503050406030204" pitchFamily="18" charset="0"/>
                      </a:rPr>
                      <m:t>𝑖</m:t>
                    </m:r>
                  </m:oMath>
                </a14:m>
                <a:r>
                  <a:rPr lang="en-US" dirty="0"/>
                  <a:t> and player 2 choose action </a:t>
                </a:r>
                <a14:m>
                  <m:oMath xmlns:m="http://schemas.openxmlformats.org/officeDocument/2006/math">
                    <m:r>
                      <a:rPr lang="en-US" i="1">
                        <a:latin typeface="Cambria Math" panose="02040503050406030204" pitchFamily="18" charset="0"/>
                      </a:rPr>
                      <m:t>𝑗</m:t>
                    </m:r>
                  </m:oMath>
                </a14:m>
                <a:r>
                  <a:rPr lang="en-US" dirty="0"/>
                  <a:t>. 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sub>
                    </m:sSub>
                    <m:r>
                      <a:rPr lang="en-US" i="1">
                        <a:latin typeface="Cambria Math" panose="02040503050406030204" pitchFamily="18" charset="0"/>
                      </a:rPr>
                      <m:t>〉</m:t>
                    </m:r>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is the probability of choosing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𝑡h</m:t>
                        </m:r>
                      </m:sup>
                    </m:sSup>
                  </m:oMath>
                </a14:m>
                <a:r>
                  <a:rPr lang="en-US" dirty="0"/>
                  <a:t> action of player 1. Then the minimax strategy can be found through solving the following LP</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2891367"/>
              </a:xfrm>
              <a:blipFill rotWithShape="0">
                <a:blip r:embed="rId2"/>
                <a:stretch>
                  <a:fillRect l="-667" t="-3165" b="-84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58</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3043408" y="4268336"/>
                <a:ext cx="2011192" cy="1746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in</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b="0" i="1" smtClean="0">
                                <a:latin typeface="Cambria Math" panose="02040503050406030204" pitchFamily="18" charset="0"/>
                              </a:rPr>
                              <m:t>2</m:t>
                            </m:r>
                          </m:sup>
                        </m:sSubSup>
                      </m:e>
                    </m:nary>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043408" y="4268336"/>
                <a:ext cx="2011192" cy="1746119"/>
              </a:xfrm>
              <a:prstGeom prst="rect">
                <a:avLst/>
              </a:prstGeom>
              <a:blipFill rotWithShape="0">
                <a:blip r:embed="rId3"/>
                <a:stretch>
                  <a:fillRect l="-2424" t="-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69323" y="211716"/>
                <a:ext cx="2210285" cy="490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min</m:t>
                              </m:r>
                            </m:e>
                            <m:li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𝑖</m:t>
                                  </m:r>
                                </m:sub>
                              </m:sSub>
                            </m:lim>
                          </m:limLow>
                        </m:fName>
                        <m:e>
                          <m:func>
                            <m:funcPr>
                              <m:ctrlPr>
                                <a:rPr lang="en-US" i="1">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𝑖</m:t>
                                      </m:r>
                                    </m:sub>
                                  </m:sSub>
                                </m:lim>
                              </m:limLow>
                            </m:fName>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𝑢</m:t>
                                  </m:r>
                                </m:e>
                                <m: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e>
                          </m:func>
                        </m:e>
                      </m:func>
                    </m:oMath>
                  </m:oMathPara>
                </a14:m>
                <a:endParaRPr lang="en-US"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269323" y="211716"/>
                <a:ext cx="2210285" cy="490968"/>
              </a:xfrm>
              <a:prstGeom prst="rect">
                <a:avLst/>
              </a:prstGeom>
              <a:blipFill rotWithShape="0">
                <a:blip r:embed="rId4"/>
                <a:stretch>
                  <a:fillRect b="-1250"/>
                </a:stretch>
              </a:blipFill>
            </p:spPr>
            <p:txBody>
              <a:bodyPr/>
              <a:lstStyle/>
              <a:p>
                <a:r>
                  <a:rPr lang="en-US">
                    <a:noFill/>
                  </a:rPr>
                  <a:t> </a:t>
                </a:r>
              </a:p>
            </p:txBody>
          </p:sp>
        </mc:Fallback>
      </mc:AlternateContent>
    </p:spTree>
    <p:extLst>
      <p:ext uri="{BB962C8B-B14F-4D97-AF65-F5344CB8AC3E}">
        <p14:creationId xmlns:p14="http://schemas.microsoft.com/office/powerpoint/2010/main" val="355292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Minimax Strategy</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59</a:t>
            </a:fld>
            <a:endParaRPr lang="en-US" dirty="0"/>
          </a:p>
        </p:txBody>
      </p:sp>
      <p:graphicFrame>
        <p:nvGraphicFramePr>
          <p:cNvPr id="11" name="Table 10"/>
          <p:cNvGraphicFramePr>
            <a:graphicFrameLocks noGrp="1"/>
          </p:cNvGraphicFramePr>
          <p:nvPr>
            <p:extLst/>
          </p:nvPr>
        </p:nvGraphicFramePr>
        <p:xfrm>
          <a:off x="825215" y="492901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2" name="TextBox 11"/>
          <p:cNvSpPr txBox="1"/>
          <p:nvPr/>
        </p:nvSpPr>
        <p:spPr>
          <a:xfrm>
            <a:off x="2525731" y="4638217"/>
            <a:ext cx="818908" cy="307777"/>
          </a:xfrm>
          <a:prstGeom prst="rect">
            <a:avLst/>
          </a:prstGeom>
          <a:noFill/>
        </p:spPr>
        <p:txBody>
          <a:bodyPr wrap="square" rtlCol="0">
            <a:spAutoFit/>
          </a:bodyPr>
          <a:lstStyle/>
          <a:p>
            <a:r>
              <a:rPr lang="en-US" sz="1400" dirty="0"/>
              <a:t>Berry</a:t>
            </a:r>
          </a:p>
        </p:txBody>
      </p:sp>
      <p:sp>
        <p:nvSpPr>
          <p:cNvPr id="13" name="TextBox 12"/>
          <p:cNvSpPr txBox="1"/>
          <p:nvPr/>
        </p:nvSpPr>
        <p:spPr>
          <a:xfrm rot="16200000">
            <a:off x="234945" y="5232322"/>
            <a:ext cx="752286" cy="307777"/>
          </a:xfrm>
          <a:prstGeom prst="rect">
            <a:avLst/>
          </a:prstGeom>
          <a:noFill/>
        </p:spPr>
        <p:txBody>
          <a:bodyPr wrap="square" rtlCol="0">
            <a:spAutoFit/>
          </a:bodyPr>
          <a:lstStyle/>
          <a:p>
            <a:r>
              <a:rPr lang="en-US" sz="1400" dirty="0"/>
              <a:t>Alex</a:t>
            </a:r>
          </a:p>
        </p:txBody>
      </p:sp>
      <p:cxnSp>
        <p:nvCxnSpPr>
          <p:cNvPr id="20" name="Straight Arrow Connector 19"/>
          <p:cNvCxnSpPr/>
          <p:nvPr/>
        </p:nvCxnSpPr>
        <p:spPr>
          <a:xfrm>
            <a:off x="5317067" y="5350933"/>
            <a:ext cx="3213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13952" y="3522133"/>
            <a:ext cx="0" cy="232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119533" y="5386210"/>
                <a:ext cx="491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119533" y="5386210"/>
                <a:ext cx="491096" cy="369332"/>
              </a:xfrm>
              <a:prstGeom prst="rect">
                <a:avLst/>
              </a:prstGeom>
              <a:blipFill rotWithShape="0">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13952" y="3335291"/>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213952" y="3335291"/>
                <a:ext cx="380552"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88470" y="1474804"/>
                <a:ext cx="2011192" cy="1746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in</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b="0" i="1" smtClean="0">
                                <a:latin typeface="Cambria Math" panose="02040503050406030204" pitchFamily="18" charset="0"/>
                              </a:rPr>
                              <m:t>2</m:t>
                            </m:r>
                          </m:sup>
                        </m:sSubSup>
                      </m:e>
                    </m:nary>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88470" y="1474804"/>
                <a:ext cx="2011192" cy="1746119"/>
              </a:xfrm>
              <a:prstGeom prst="rect">
                <a:avLst/>
              </a:prstGeom>
              <a:blipFill rotWithShape="0">
                <a:blip r:embed="rId7"/>
                <a:stretch>
                  <a:fillRect l="-2424" t="-2797"/>
                </a:stretch>
              </a:blipFill>
            </p:spPr>
            <p:txBody>
              <a:bodyPr/>
              <a:lstStyle/>
              <a:p>
                <a:r>
                  <a:rPr lang="en-US">
                    <a:noFill/>
                  </a:rPr>
                  <a:t> </a:t>
                </a:r>
              </a:p>
            </p:txBody>
          </p:sp>
        </mc:Fallback>
      </mc:AlternateContent>
    </p:spTree>
    <p:extLst>
      <p:ext uri="{BB962C8B-B14F-4D97-AF65-F5344CB8AC3E}">
        <p14:creationId xmlns:p14="http://schemas.microsoft.com/office/powerpoint/2010/main" val="198709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lnSpcReduction="10000"/>
          </a:bodyPr>
          <a:lstStyle/>
          <a:p>
            <a:r>
              <a:rPr lang="en-US" dirty="0" smtClean="0">
                <a:solidFill>
                  <a:srgbClr val="0070C0"/>
                </a:solidFill>
              </a:rPr>
              <a:t>Overview</a:t>
            </a:r>
          </a:p>
          <a:p>
            <a:pPr lvl="1"/>
            <a:r>
              <a:rPr lang="en-US" dirty="0" smtClean="0"/>
              <a:t>Notations</a:t>
            </a:r>
          </a:p>
          <a:p>
            <a:pPr lvl="1"/>
            <a:r>
              <a:rPr lang="en-US" dirty="0" smtClean="0"/>
              <a:t>Basic Concepts</a:t>
            </a:r>
          </a:p>
          <a:p>
            <a:endParaRPr lang="en-US" dirty="0" smtClean="0"/>
          </a:p>
          <a:p>
            <a:r>
              <a:rPr lang="en-US" dirty="0" smtClean="0"/>
              <a:t>Solution Concepts</a:t>
            </a:r>
          </a:p>
          <a:p>
            <a:pPr lvl="1"/>
            <a:r>
              <a:rPr lang="en-US" dirty="0" smtClean="0"/>
              <a:t>Dominant </a:t>
            </a:r>
            <a:r>
              <a:rPr lang="en-US" dirty="0"/>
              <a:t>Strategy</a:t>
            </a:r>
          </a:p>
          <a:p>
            <a:pPr lvl="1"/>
            <a:r>
              <a:rPr lang="en-US" dirty="0"/>
              <a:t>Nash Equilibrium (NE)</a:t>
            </a:r>
          </a:p>
          <a:p>
            <a:pPr lvl="1"/>
            <a:r>
              <a:rPr lang="en-US" dirty="0" smtClean="0"/>
              <a:t>Maximin Strategy</a:t>
            </a:r>
            <a:endParaRPr lang="en-US" dirty="0"/>
          </a:p>
          <a:p>
            <a:pPr lvl="1"/>
            <a:r>
              <a:rPr lang="en-US" dirty="0" smtClean="0"/>
              <a:t>Minimax Strategy</a:t>
            </a:r>
          </a:p>
          <a:p>
            <a:endParaRPr lang="en-US" dirty="0">
              <a:solidFill>
                <a:srgbClr val="0070C0"/>
              </a:solidFill>
            </a:endParaRPr>
          </a:p>
          <a:p>
            <a:r>
              <a:rPr lang="en-US" dirty="0"/>
              <a:t>Minimax </a:t>
            </a:r>
            <a:r>
              <a:rPr lang="en-US" dirty="0" smtClean="0"/>
              <a:t>Theorem</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2157616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Minimax Strategy</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60</a:t>
            </a:fld>
            <a:endParaRPr lang="en-US" dirty="0"/>
          </a:p>
        </p:txBody>
      </p:sp>
      <p:graphicFrame>
        <p:nvGraphicFramePr>
          <p:cNvPr id="11" name="Table 10"/>
          <p:cNvGraphicFramePr>
            <a:graphicFrameLocks noGrp="1"/>
          </p:cNvGraphicFramePr>
          <p:nvPr>
            <p:extLst/>
          </p:nvPr>
        </p:nvGraphicFramePr>
        <p:xfrm>
          <a:off x="825215" y="4929011"/>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 xmlns:a16="http://schemas.microsoft.com/office/drawing/2014/main" val="20000"/>
                    </a:ext>
                  </a:extLst>
                </a:gridCol>
                <a:gridCol w="1063585">
                  <a:extLst>
                    <a:ext uri="{9D8B030D-6E8A-4147-A177-3AD203B41FA5}">
                      <a16:colId xmlns="" xmlns:a16="http://schemas.microsoft.com/office/drawing/2014/main" val="20001"/>
                    </a:ext>
                  </a:extLst>
                </a:gridCol>
                <a:gridCol w="1063585">
                  <a:extLst>
                    <a:ext uri="{9D8B030D-6E8A-4147-A177-3AD203B41FA5}">
                      <a16:colId xmlns=""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Football</a:t>
                      </a:r>
                    </a:p>
                  </a:txBody>
                  <a:tcPr/>
                </a:tc>
                <a:tc>
                  <a:txBody>
                    <a:bodyPr/>
                    <a:lstStyle/>
                    <a:p>
                      <a:pPr algn="ctr"/>
                      <a:r>
                        <a:rPr lang="en-US" sz="1400" dirty="0"/>
                        <a:t>Concert</a:t>
                      </a:r>
                    </a:p>
                  </a:txBody>
                  <a:tcPr/>
                </a:tc>
                <a:extLst>
                  <a:ext uri="{0D108BD9-81ED-4DB2-BD59-A6C34878D82A}">
                    <a16:rowId xmlns="" xmlns:a16="http://schemas.microsoft.com/office/drawing/2014/main" val="10000"/>
                  </a:ext>
                </a:extLst>
              </a:tr>
              <a:tr h="285036">
                <a:tc>
                  <a:txBody>
                    <a:bodyPr/>
                    <a:lstStyle/>
                    <a:p>
                      <a:pPr algn="ctr"/>
                      <a:r>
                        <a:rPr lang="en-US" sz="1400" dirty="0"/>
                        <a:t>Football</a:t>
                      </a:r>
                    </a:p>
                  </a:txBody>
                  <a:tcPr/>
                </a:tc>
                <a:tc>
                  <a:txBody>
                    <a:bodyPr/>
                    <a:lstStyle/>
                    <a:p>
                      <a:pPr algn="ctr"/>
                      <a:r>
                        <a:rPr lang="en-US" sz="1400" dirty="0"/>
                        <a:t>2,1</a:t>
                      </a:r>
                    </a:p>
                  </a:txBody>
                  <a:tcPr/>
                </a:tc>
                <a:tc>
                  <a:txBody>
                    <a:bodyPr/>
                    <a:lstStyle/>
                    <a:p>
                      <a:pPr algn="ctr"/>
                      <a:r>
                        <a:rPr lang="en-US" sz="1400" dirty="0"/>
                        <a:t>0,0</a:t>
                      </a:r>
                    </a:p>
                  </a:txBody>
                  <a:tcPr/>
                </a:tc>
                <a:extLst>
                  <a:ext uri="{0D108BD9-81ED-4DB2-BD59-A6C34878D82A}">
                    <a16:rowId xmlns="" xmlns:a16="http://schemas.microsoft.com/office/drawing/2014/main" val="10001"/>
                  </a:ext>
                </a:extLst>
              </a:tr>
              <a:tr h="285036">
                <a:tc>
                  <a:txBody>
                    <a:bodyPr/>
                    <a:lstStyle/>
                    <a:p>
                      <a:pPr algn="ctr"/>
                      <a:r>
                        <a:rPr lang="en-US" sz="1400" dirty="0"/>
                        <a:t>Concert</a:t>
                      </a:r>
                    </a:p>
                  </a:txBody>
                  <a:tcPr/>
                </a:tc>
                <a:tc>
                  <a:txBody>
                    <a:bodyPr/>
                    <a:lstStyle/>
                    <a:p>
                      <a:pPr algn="ctr"/>
                      <a:r>
                        <a:rPr lang="en-US" sz="1400" dirty="0"/>
                        <a:t>0,0</a:t>
                      </a:r>
                    </a:p>
                  </a:txBody>
                  <a:tcPr/>
                </a:tc>
                <a:tc>
                  <a:txBody>
                    <a:bodyPr/>
                    <a:lstStyle/>
                    <a:p>
                      <a:pPr algn="ctr"/>
                      <a:r>
                        <a:rPr lang="en-US" sz="1400" dirty="0"/>
                        <a:t>1,2</a:t>
                      </a:r>
                    </a:p>
                  </a:txBody>
                  <a:tcPr/>
                </a:tc>
                <a:extLst>
                  <a:ext uri="{0D108BD9-81ED-4DB2-BD59-A6C34878D82A}">
                    <a16:rowId xmlns="" xmlns:a16="http://schemas.microsoft.com/office/drawing/2014/main" val="10002"/>
                  </a:ext>
                </a:extLst>
              </a:tr>
            </a:tbl>
          </a:graphicData>
        </a:graphic>
      </p:graphicFrame>
      <p:sp>
        <p:nvSpPr>
          <p:cNvPr id="12" name="TextBox 11"/>
          <p:cNvSpPr txBox="1"/>
          <p:nvPr/>
        </p:nvSpPr>
        <p:spPr>
          <a:xfrm>
            <a:off x="2525731" y="4638217"/>
            <a:ext cx="818908" cy="307777"/>
          </a:xfrm>
          <a:prstGeom prst="rect">
            <a:avLst/>
          </a:prstGeom>
          <a:noFill/>
        </p:spPr>
        <p:txBody>
          <a:bodyPr wrap="square" rtlCol="0">
            <a:spAutoFit/>
          </a:bodyPr>
          <a:lstStyle/>
          <a:p>
            <a:r>
              <a:rPr lang="en-US" sz="1400" dirty="0"/>
              <a:t>Berry</a:t>
            </a:r>
          </a:p>
        </p:txBody>
      </p:sp>
      <p:sp>
        <p:nvSpPr>
          <p:cNvPr id="13" name="TextBox 12"/>
          <p:cNvSpPr txBox="1"/>
          <p:nvPr/>
        </p:nvSpPr>
        <p:spPr>
          <a:xfrm rot="16200000">
            <a:off x="234945" y="5232322"/>
            <a:ext cx="752286" cy="307777"/>
          </a:xfrm>
          <a:prstGeom prst="rect">
            <a:avLst/>
          </a:prstGeom>
          <a:noFill/>
        </p:spPr>
        <p:txBody>
          <a:bodyPr wrap="square" rtlCol="0">
            <a:spAutoFit/>
          </a:bodyPr>
          <a:lstStyle/>
          <a:p>
            <a:r>
              <a:rPr lang="en-US" sz="1400" dirty="0"/>
              <a:t>Alex</a:t>
            </a:r>
          </a:p>
        </p:txBody>
      </p:sp>
      <mc:AlternateContent xmlns:mc="http://schemas.openxmlformats.org/markup-compatibility/2006" xmlns:a14="http://schemas.microsoft.com/office/drawing/2010/main">
        <mc:Choice Requires="a14">
          <p:sp>
            <p:nvSpPr>
              <p:cNvPr id="15" name="Rectangle 14"/>
              <p:cNvSpPr/>
              <p:nvPr/>
            </p:nvSpPr>
            <p:spPr>
              <a:xfrm>
                <a:off x="3102452" y="1466433"/>
                <a:ext cx="2371355" cy="1595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in</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∗0</m:t>
                    </m:r>
                  </m:oMath>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𝐹</m:t>
                          </m:r>
                        </m:sub>
                      </m:sSub>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𝐶</m:t>
                          </m:r>
                        </m:sub>
                      </m:sSub>
                      <m:r>
                        <a:rPr lang="en-US" i="1">
                          <a:latin typeface="Cambria Math" panose="02040503050406030204" pitchFamily="18" charset="0"/>
                        </a:rPr>
                        <m:t>∗</m:t>
                      </m:r>
                      <m:r>
                        <a:rPr lang="en-US" b="0" i="1" smtClean="0">
                          <a:latin typeface="Cambria Math" panose="02040503050406030204" pitchFamily="18" charset="0"/>
                        </a:rPr>
                        <m:t>2</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i="1">
                          <a:latin typeface="Cambria Math" panose="02040503050406030204" pitchFamily="18" charset="0"/>
                        </a:rPr>
                        <m:t>=1</m:t>
                      </m:r>
                    </m:oMath>
                  </m:oMathPara>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≥0</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≥0</m:t>
                    </m:r>
                  </m:oMath>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102452" y="1466433"/>
                <a:ext cx="2371355" cy="1595501"/>
              </a:xfrm>
              <a:prstGeom prst="rect">
                <a:avLst/>
              </a:prstGeom>
              <a:blipFill rotWithShape="0">
                <a:blip r:embed="rId2"/>
                <a:stretch>
                  <a:fillRect l="-2314" b="-5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13952" y="1507417"/>
                <a:ext cx="1663725" cy="1316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in</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≤2(1−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≤1</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213952" y="1507417"/>
                <a:ext cx="1663725" cy="1316771"/>
              </a:xfrm>
              <a:prstGeom prst="rect">
                <a:avLst/>
              </a:prstGeom>
              <a:blipFill rotWithShape="0">
                <a:blip r:embed="rId3"/>
                <a:stretch>
                  <a:fillRect l="-2930"/>
                </a:stretch>
              </a:blipFill>
            </p:spPr>
            <p:txBody>
              <a:bodyPr/>
              <a:lstStyle/>
              <a:p>
                <a:r>
                  <a:rPr lang="en-US">
                    <a:noFill/>
                  </a:rPr>
                  <a:t> </a:t>
                </a:r>
              </a:p>
            </p:txBody>
          </p:sp>
        </mc:Fallback>
      </mc:AlternateContent>
      <p:sp>
        <p:nvSpPr>
          <p:cNvPr id="17" name="Right Arrow 16"/>
          <p:cNvSpPr/>
          <p:nvPr/>
        </p:nvSpPr>
        <p:spPr>
          <a:xfrm>
            <a:off x="2235000" y="2208212"/>
            <a:ext cx="700185" cy="3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425447" y="2208212"/>
            <a:ext cx="700185" cy="3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a:off x="5317067" y="5350933"/>
            <a:ext cx="3213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13952" y="3522133"/>
            <a:ext cx="0" cy="232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119533" y="5386210"/>
                <a:ext cx="491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119533" y="5386210"/>
                <a:ext cx="491096" cy="369332"/>
              </a:xfrm>
              <a:prstGeom prst="rect">
                <a:avLst/>
              </a:prstGeom>
              <a:blipFill rotWithShape="0">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13952" y="3335291"/>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213952" y="3335291"/>
                <a:ext cx="380552" cy="369332"/>
              </a:xfrm>
              <a:prstGeom prst="rect">
                <a:avLst/>
              </a:prstGeom>
              <a:blipFill rotWithShape="0">
                <a:blip r:embed="rId5"/>
                <a:stretch>
                  <a:fillRect/>
                </a:stretch>
              </a:blipFill>
            </p:spPr>
            <p:txBody>
              <a:bodyPr/>
              <a:lstStyle/>
              <a:p>
                <a:r>
                  <a:rPr lang="en-US">
                    <a:noFill/>
                  </a:rPr>
                  <a:t> </a:t>
                </a:r>
              </a:p>
            </p:txBody>
          </p:sp>
        </mc:Fallback>
      </mc:AlternateContent>
      <p:cxnSp>
        <p:nvCxnSpPr>
          <p:cNvPr id="27" name="Straight Connector 26"/>
          <p:cNvCxnSpPr/>
          <p:nvPr/>
        </p:nvCxnSpPr>
        <p:spPr>
          <a:xfrm>
            <a:off x="6007261" y="3565967"/>
            <a:ext cx="1308718" cy="2277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12367" y="4034367"/>
            <a:ext cx="1589928" cy="1766532"/>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679465" y="4772378"/>
            <a:ext cx="65616" cy="65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p:cNvSpPr txBox="1"/>
              <p:nvPr/>
            </p:nvSpPr>
            <p:spPr>
              <a:xfrm>
                <a:off x="6831498" y="4445195"/>
                <a:ext cx="160710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6831498" y="4445195"/>
                <a:ext cx="1607107" cy="6127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88470" y="1474804"/>
                <a:ext cx="2011192" cy="1746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in</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lim>
                          </m:limLow>
                        </m:fName>
                        <m:e>
                          <m:r>
                            <a:rPr lang="en-US" i="1" smtClean="0">
                              <a:latin typeface="Cambria Math" panose="02040503050406030204" pitchFamily="18" charset="0"/>
                            </a:rPr>
                            <m:t>𝑣</m:t>
                          </m:r>
                        </m:e>
                      </m:func>
                    </m:oMath>
                  </m:oMathPara>
                </a14:m>
                <a:endParaRPr lang="en-US" dirty="0"/>
              </a:p>
              <a:p>
                <a:r>
                  <a:rPr lang="en-US" dirty="0"/>
                  <a:t>s.t.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b="0" i="1" smtClean="0">
                                <a:latin typeface="Cambria Math" panose="02040503050406030204" pitchFamily="18" charset="0"/>
                              </a:rPr>
                              <m:t>2</m:t>
                            </m:r>
                          </m:sup>
                        </m:sSubSup>
                      </m:e>
                    </m:nary>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88470" y="1474804"/>
                <a:ext cx="2011192" cy="1746119"/>
              </a:xfrm>
              <a:prstGeom prst="rect">
                <a:avLst/>
              </a:prstGeom>
              <a:blipFill rotWithShape="0">
                <a:blip r:embed="rId7"/>
                <a:stretch>
                  <a:fillRect l="-2424" t="-2797"/>
                </a:stretch>
              </a:blipFill>
            </p:spPr>
            <p:txBody>
              <a:bodyPr/>
              <a:lstStyle/>
              <a:p>
                <a:r>
                  <a:rPr lang="en-US">
                    <a:noFill/>
                  </a:rPr>
                  <a:t> </a:t>
                </a:r>
              </a:p>
            </p:txBody>
          </p:sp>
        </mc:Fallback>
      </mc:AlternateContent>
    </p:spTree>
    <p:extLst>
      <p:ext uri="{BB962C8B-B14F-4D97-AF65-F5344CB8AC3E}">
        <p14:creationId xmlns:p14="http://schemas.microsoft.com/office/powerpoint/2010/main" val="167043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lnSpcReduction="10000"/>
          </a:bodyPr>
          <a:lstStyle/>
          <a:p>
            <a:r>
              <a:rPr lang="en-US" dirty="0" smtClean="0"/>
              <a:t>Overview</a:t>
            </a:r>
          </a:p>
          <a:p>
            <a:pPr lvl="1"/>
            <a:r>
              <a:rPr lang="en-US" dirty="0" smtClean="0"/>
              <a:t>Notations</a:t>
            </a:r>
          </a:p>
          <a:p>
            <a:pPr lvl="1"/>
            <a:r>
              <a:rPr lang="en-US" dirty="0" smtClean="0"/>
              <a:t>Basic Concepts</a:t>
            </a:r>
          </a:p>
          <a:p>
            <a:endParaRPr lang="en-US" dirty="0" smtClean="0"/>
          </a:p>
          <a:p>
            <a:r>
              <a:rPr lang="en-US" dirty="0" smtClean="0"/>
              <a:t>Solution Concepts</a:t>
            </a:r>
          </a:p>
          <a:p>
            <a:pPr lvl="1"/>
            <a:r>
              <a:rPr lang="en-US" dirty="0" smtClean="0"/>
              <a:t>Dominant </a:t>
            </a:r>
            <a:r>
              <a:rPr lang="en-US" dirty="0"/>
              <a:t>Strategy</a:t>
            </a:r>
          </a:p>
          <a:p>
            <a:pPr lvl="1"/>
            <a:r>
              <a:rPr lang="en-US" dirty="0"/>
              <a:t>Nash Equilibrium (NE)</a:t>
            </a:r>
          </a:p>
          <a:p>
            <a:pPr lvl="1"/>
            <a:r>
              <a:rPr lang="en-US" dirty="0" smtClean="0"/>
              <a:t>Maximin Strategy</a:t>
            </a:r>
            <a:endParaRPr lang="en-US" dirty="0"/>
          </a:p>
          <a:p>
            <a:pPr lvl="1"/>
            <a:r>
              <a:rPr lang="en-US" dirty="0" smtClean="0"/>
              <a:t>Minimax Strategy</a:t>
            </a:r>
          </a:p>
          <a:p>
            <a:endParaRPr lang="en-US" dirty="0">
              <a:solidFill>
                <a:srgbClr val="0070C0"/>
              </a:solidFill>
            </a:endParaRPr>
          </a:p>
          <a:p>
            <a:r>
              <a:rPr lang="en-US" dirty="0" smtClean="0">
                <a:solidFill>
                  <a:srgbClr val="0070C0"/>
                </a:solidFill>
              </a:rPr>
              <a:t>Minimax Theorem</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61</a:t>
            </a:fld>
            <a:endParaRPr lang="en-US" dirty="0"/>
          </a:p>
        </p:txBody>
      </p:sp>
    </p:spTree>
    <p:extLst>
      <p:ext uri="{BB962C8B-B14F-4D97-AF65-F5344CB8AC3E}">
        <p14:creationId xmlns:p14="http://schemas.microsoft.com/office/powerpoint/2010/main" val="1810272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Theorem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Theorem (von Neumann 1928, Nash 1951):</a:t>
                </a:r>
              </a:p>
              <a:p>
                <a:pPr lvl="1"/>
                <a:r>
                  <a:rPr lang="en-US" dirty="0" smtClean="0"/>
                  <a:t>Minimax=Maximin=NE </a:t>
                </a:r>
                <a:r>
                  <a:rPr lang="en-US" dirty="0"/>
                  <a:t>in 2-player zero-sum games</a:t>
                </a:r>
              </a:p>
              <a:p>
                <a:pPr lvl="1"/>
                <a:r>
                  <a:rPr lang="en-US" dirty="0"/>
                  <a:t>Formally, every two-player zero-sum game has a unique value </a:t>
                </a:r>
                <a14:m>
                  <m:oMath xmlns:m="http://schemas.openxmlformats.org/officeDocument/2006/math">
                    <m:r>
                      <a:rPr lang="en-US" b="0" i="1" smtClean="0">
                        <a:latin typeface="Cambria Math" panose="02040503050406030204" pitchFamily="18" charset="0"/>
                      </a:rPr>
                      <m:t>𝑣</m:t>
                    </m:r>
                  </m:oMath>
                </a14:m>
                <a:r>
                  <a:rPr lang="en-US" dirty="0"/>
                  <a:t> such that</a:t>
                </a:r>
              </a:p>
              <a:p>
                <a:pPr lvl="2"/>
                <a:r>
                  <a:rPr lang="en-US" dirty="0"/>
                  <a:t>Player 1 can guarantee value at least </a:t>
                </a:r>
                <a14:m>
                  <m:oMath xmlns:m="http://schemas.openxmlformats.org/officeDocument/2006/math">
                    <m:r>
                      <a:rPr lang="en-US" b="0" i="1" smtClean="0">
                        <a:latin typeface="Cambria Math" panose="02040503050406030204" pitchFamily="18" charset="0"/>
                      </a:rPr>
                      <m:t>𝑣</m:t>
                    </m:r>
                  </m:oMath>
                </a14:m>
                <a:endParaRPr lang="en-US" dirty="0"/>
              </a:p>
              <a:p>
                <a:pPr lvl="2"/>
                <a:r>
                  <a:rPr lang="en-US" dirty="0"/>
                  <a:t>Player 2 can guarantee loss at most </a:t>
                </a:r>
                <a14:m>
                  <m:oMath xmlns:m="http://schemas.openxmlformats.org/officeDocument/2006/math">
                    <m:r>
                      <a:rPr lang="en-US" b="0" i="1" smtClean="0">
                        <a:latin typeface="Cambria Math" panose="02040503050406030204" pitchFamily="18" charset="0"/>
                      </a:rPr>
                      <m:t>𝑣</m:t>
                    </m:r>
                  </m:oMath>
                </a14:m>
                <a:endParaRPr lang="en-US" b="0" dirty="0"/>
              </a:p>
              <a:p>
                <a:pPr lvl="2"/>
                <a14:m>
                  <m:oMath xmlns:m="http://schemas.openxmlformats.org/officeDocument/2006/math">
                    <m:r>
                      <a:rPr lang="en-US" b="0" i="1" smtClean="0">
                        <a:latin typeface="Cambria Math" panose="02040503050406030204" pitchFamily="18" charset="0"/>
                      </a:rPr>
                      <m:t>𝑣</m:t>
                    </m:r>
                  </m:oMath>
                </a14:m>
                <a:r>
                  <a:rPr lang="en-US" dirty="0"/>
                  <a:t> is called value of the game</a:t>
                </a:r>
              </a:p>
              <a:p>
                <a:pPr lvl="1"/>
                <a:r>
                  <a:rPr lang="en-US" dirty="0"/>
                  <a:t>All NEs leads to the same utility profile in a two-player zero-sum game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88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62</a:t>
            </a:fld>
            <a:endParaRPr lang="en-US" dirty="0"/>
          </a:p>
        </p:txBody>
      </p:sp>
    </p:spTree>
    <p:extLst>
      <p:ext uri="{BB962C8B-B14F-4D97-AF65-F5344CB8AC3E}">
        <p14:creationId xmlns:p14="http://schemas.microsoft.com/office/powerpoint/2010/main" val="1982741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quarter" idx="1"/>
          </p:nvPr>
        </p:nvSpPr>
        <p:spPr/>
        <p:txBody>
          <a:bodyPr/>
          <a:lstStyle/>
          <a:p>
            <a:r>
              <a:rPr lang="en-US" dirty="0"/>
              <a:t>A game in </a:t>
            </a:r>
            <a:r>
              <a:rPr lang="en-US" dirty="0">
                <a:solidFill>
                  <a:srgbClr val="0070C0"/>
                </a:solidFill>
              </a:rPr>
              <a:t>normal form </a:t>
            </a:r>
            <a:r>
              <a:rPr lang="en-US" dirty="0"/>
              <a:t>consists of</a:t>
            </a:r>
          </a:p>
          <a:p>
            <a:pPr lvl="1"/>
            <a:r>
              <a:rPr lang="en-US" dirty="0"/>
              <a:t>Set of </a:t>
            </a:r>
            <a:r>
              <a:rPr lang="en-US" dirty="0" smtClean="0"/>
              <a:t>players, Set </a:t>
            </a:r>
            <a:r>
              <a:rPr lang="en-US" dirty="0"/>
              <a:t>of </a:t>
            </a:r>
            <a:r>
              <a:rPr lang="en-US" dirty="0" smtClean="0"/>
              <a:t>strategies, Payoffs </a:t>
            </a:r>
            <a:r>
              <a:rPr lang="en-US" dirty="0"/>
              <a:t>/ Utility </a:t>
            </a:r>
            <a:r>
              <a:rPr lang="en-US" dirty="0" smtClean="0"/>
              <a:t>functions</a:t>
            </a:r>
            <a:endParaRPr lang="en-US" dirty="0"/>
          </a:p>
          <a:p>
            <a:pPr lvl="1"/>
            <a:r>
              <a:rPr lang="en-US" dirty="0"/>
              <a:t>Players move </a:t>
            </a:r>
            <a:r>
              <a:rPr lang="en-US" dirty="0" smtClean="0"/>
              <a:t>simultaneously</a:t>
            </a:r>
          </a:p>
          <a:p>
            <a:r>
              <a:rPr lang="en-US" dirty="0" smtClean="0"/>
              <a:t>For a bimatrix game, we expect you to be able to find:</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63</a:t>
            </a:fld>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1532606700"/>
              </p:ext>
            </p:extLst>
          </p:nvPr>
        </p:nvGraphicFramePr>
        <p:xfrm>
          <a:off x="522791" y="3556948"/>
          <a:ext cx="8229934" cy="2672080"/>
        </p:xfrm>
        <a:graphic>
          <a:graphicData uri="http://schemas.openxmlformats.org/drawingml/2006/table">
            <a:tbl>
              <a:tblPr firstRow="1" bandRow="1">
                <a:tableStyleId>{6E25E649-3F16-4E02-A733-19D2CDBF48F0}</a:tableStyleId>
              </a:tblPr>
              <a:tblGrid>
                <a:gridCol w="3139004">
                  <a:extLst>
                    <a:ext uri="{9D8B030D-6E8A-4147-A177-3AD203B41FA5}">
                      <a16:colId xmlns="" xmlns:a16="http://schemas.microsoft.com/office/drawing/2014/main" val="20000"/>
                    </a:ext>
                  </a:extLst>
                </a:gridCol>
                <a:gridCol w="5090930">
                  <a:extLst>
                    <a:ext uri="{9D8B030D-6E8A-4147-A177-3AD203B41FA5}">
                      <a16:colId xmlns="" xmlns:a16="http://schemas.microsoft.com/office/drawing/2014/main" val="20001"/>
                    </a:ext>
                  </a:extLst>
                </a:gridCol>
              </a:tblGrid>
              <a:tr h="370840">
                <a:tc>
                  <a:txBody>
                    <a:bodyPr/>
                    <a:lstStyle/>
                    <a:p>
                      <a:r>
                        <a:rPr lang="en-US" dirty="0"/>
                        <a:t>Solution Concepts</a:t>
                      </a:r>
                    </a:p>
                  </a:txBody>
                  <a:tcPr marL="88935" marR="88935"/>
                </a:tc>
                <a:tc>
                  <a:txBody>
                    <a:bodyPr/>
                    <a:lstStyle/>
                    <a:p>
                      <a:r>
                        <a:rPr lang="en-US" dirty="0"/>
                        <a:t>How to Find/Compute</a:t>
                      </a:r>
                    </a:p>
                  </a:txBody>
                  <a:tcPr marL="88935" marR="88935"/>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Dominant Strategy Equilibrium</a:t>
                      </a:r>
                    </a:p>
                  </a:txBody>
                  <a:tcPr marL="88935" marR="88935"/>
                </a:tc>
                <a:tc>
                  <a:txBody>
                    <a:bodyPr/>
                    <a:lstStyle/>
                    <a:p>
                      <a:r>
                        <a:rPr lang="en-US" dirty="0"/>
                        <a:t>Brute</a:t>
                      </a:r>
                      <a:r>
                        <a:rPr lang="en-US" baseline="0" dirty="0"/>
                        <a:t> Force Enumeration</a:t>
                      </a:r>
                      <a:endParaRPr lang="en-US" dirty="0"/>
                    </a:p>
                  </a:txBody>
                  <a:tcPr marL="88935" marR="88935"/>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Pure Strategy</a:t>
                      </a:r>
                      <a:r>
                        <a:rPr lang="en-US" baseline="0" dirty="0"/>
                        <a:t> Nash Equilibrium</a:t>
                      </a:r>
                      <a:endParaRPr lang="en-US" dirty="0"/>
                    </a:p>
                  </a:txBody>
                  <a:tcPr marL="88935" marR="88935"/>
                </a:tc>
                <a:tc>
                  <a:txBody>
                    <a:bodyPr/>
                    <a:lstStyle/>
                    <a:p>
                      <a:r>
                        <a:rPr lang="en-US" dirty="0"/>
                        <a:t>Iterative Elimination, Brute</a:t>
                      </a:r>
                      <a:r>
                        <a:rPr lang="en-US" baseline="0" dirty="0"/>
                        <a:t> Force Enumeration</a:t>
                      </a:r>
                      <a:endParaRPr lang="en-US" dirty="0"/>
                    </a:p>
                  </a:txBody>
                  <a:tcPr marL="88935" marR="88935"/>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Mixed Strategy Nash</a:t>
                      </a:r>
                      <a:r>
                        <a:rPr lang="en-US" baseline="0" dirty="0"/>
                        <a:t> Equilibrium</a:t>
                      </a:r>
                      <a:endParaRPr lang="en-US" dirty="0"/>
                    </a:p>
                  </a:txBody>
                  <a:tcPr marL="88935" marR="88935"/>
                </a:tc>
                <a:tc>
                  <a:txBody>
                    <a:bodyPr/>
                    <a:lstStyle/>
                    <a:p>
                      <a:r>
                        <a:rPr lang="en-US" dirty="0"/>
                        <a:t>Same</a:t>
                      </a:r>
                      <a:r>
                        <a:rPr lang="en-US" baseline="0" dirty="0"/>
                        <a:t> as Minimax/Maximin for two-player zero-sum games</a:t>
                      </a:r>
                    </a:p>
                    <a:p>
                      <a:r>
                        <a:rPr lang="en-US" baseline="0" dirty="0"/>
                        <a:t>Support Enumeration Method for two-player general-sum games</a:t>
                      </a:r>
                      <a:endParaRPr lang="en-US" dirty="0"/>
                    </a:p>
                  </a:txBody>
                  <a:tcPr marL="88935" marR="88935"/>
                </a:tc>
                <a:extLst>
                  <a:ext uri="{0D108BD9-81ED-4DB2-BD59-A6C34878D82A}">
                    <a16:rowId xmlns=""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Minimax/Maximin</a:t>
                      </a:r>
                      <a:endParaRPr lang="en-US" dirty="0"/>
                    </a:p>
                  </a:txBody>
                  <a:tcPr marL="88935" marR="88935"/>
                </a:tc>
                <a:tc>
                  <a:txBody>
                    <a:bodyPr/>
                    <a:lstStyle/>
                    <a:p>
                      <a:r>
                        <a:rPr lang="en-US" dirty="0"/>
                        <a:t>Linear Programming</a:t>
                      </a:r>
                    </a:p>
                  </a:txBody>
                  <a:tcPr marL="88935" marR="88935"/>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0503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sz="quarter" idx="1"/>
          </p:nvPr>
        </p:nvSpPr>
        <p:spPr/>
        <p:txBody>
          <a:bodyPr/>
          <a:lstStyle/>
          <a:p>
            <a:r>
              <a:rPr lang="en-US" dirty="0" smtClean="0"/>
              <a:t>Textbook Chapter 17.5</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64</a:t>
            </a:fld>
            <a:endParaRPr lang="en-US" dirty="0"/>
          </a:p>
        </p:txBody>
      </p:sp>
    </p:spTree>
    <p:extLst>
      <p:ext uri="{BB962C8B-B14F-4D97-AF65-F5344CB8AC3E}">
        <p14:creationId xmlns:p14="http://schemas.microsoft.com/office/powerpoint/2010/main" val="1641122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Resources (optional)</a:t>
            </a:r>
          </a:p>
        </p:txBody>
      </p:sp>
      <p:sp>
        <p:nvSpPr>
          <p:cNvPr id="3" name="Content Placeholder 2"/>
          <p:cNvSpPr>
            <a:spLocks noGrp="1"/>
          </p:cNvSpPr>
          <p:nvPr>
            <p:ph sz="quarter" idx="1"/>
          </p:nvPr>
        </p:nvSpPr>
        <p:spPr/>
        <p:txBody>
          <a:bodyPr/>
          <a:lstStyle/>
          <a:p>
            <a:r>
              <a:rPr lang="en-US" dirty="0" smtClean="0"/>
              <a:t>Online </a:t>
            </a:r>
            <a:r>
              <a:rPr lang="en-US" dirty="0"/>
              <a:t>course</a:t>
            </a:r>
          </a:p>
          <a:p>
            <a:pPr lvl="1"/>
            <a:r>
              <a:rPr lang="en-US" dirty="0">
                <a:hlinkClick r:id="rId2"/>
              </a:rPr>
              <a:t>https://www.youtube.com/user/gametheoryonline</a:t>
            </a:r>
            <a:endParaRPr lang="en-US" dirty="0"/>
          </a:p>
          <a:p>
            <a:pPr lvl="2"/>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65</a:t>
            </a:fld>
            <a:endParaRPr lang="en-US" dirty="0"/>
          </a:p>
        </p:txBody>
      </p:sp>
    </p:spTree>
    <p:extLst>
      <p:ext uri="{BB962C8B-B14F-4D97-AF65-F5344CB8AC3E}">
        <p14:creationId xmlns:p14="http://schemas.microsoft.com/office/powerpoint/2010/main" val="451154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Content Placeholder 2"/>
          <p:cNvSpPr>
            <a:spLocks noGrp="1"/>
          </p:cNvSpPr>
          <p:nvPr>
            <p:ph sz="quarter" idx="1"/>
          </p:nvPr>
        </p:nvSpPr>
        <p:spPr/>
        <p:txBody>
          <a:bodyPr/>
          <a:lstStyle/>
          <a:p>
            <a:r>
              <a:rPr lang="en-US" dirty="0"/>
              <a:t>Some slides are borrowed from previous slides made by Tuomas Sandholm, Ariel Procaccia, Zico Kolter and Zack Rubinstein</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66</a:t>
            </a:fld>
            <a:endParaRPr lang="en-US" dirty="0"/>
          </a:p>
        </p:txBody>
      </p:sp>
    </p:spTree>
    <p:extLst>
      <p:ext uri="{BB962C8B-B14F-4D97-AF65-F5344CB8AC3E}">
        <p14:creationId xmlns:p14="http://schemas.microsoft.com/office/powerpoint/2010/main" val="718259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Backup Slides</a:t>
            </a:r>
            <a:endParaRPr lang="en-US" dirty="0"/>
          </a:p>
        </p:txBody>
      </p:sp>
      <p:sp>
        <p:nvSpPr>
          <p:cNvPr id="8" name="Subtitle 7"/>
          <p:cNvSpPr>
            <a:spLocks noGrp="1"/>
          </p:cNvSpPr>
          <p:nvPr>
            <p:ph type="subTitle" idx="1"/>
          </p:nvPr>
        </p:nvSpPr>
        <p:spPr/>
        <p:txBody>
          <a:bodyPr/>
          <a:lstStyle/>
          <a:p>
            <a:endParaRPr lang="en-US" dirty="0"/>
          </a:p>
        </p:txBody>
      </p:sp>
      <p:sp>
        <p:nvSpPr>
          <p:cNvPr id="4" name="Date Placeholder 3"/>
          <p:cNvSpPr>
            <a:spLocks noGrp="1"/>
          </p:cNvSpPr>
          <p:nvPr>
            <p:ph type="dt" sz="half" idx="4294967295"/>
          </p:nvPr>
        </p:nvSpPr>
        <p:spPr>
          <a:xfrm>
            <a:off x="7797800" y="6356350"/>
            <a:ext cx="1346200" cy="365125"/>
          </a:xfrm>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4294967295"/>
          </p:nvPr>
        </p:nvSpPr>
        <p:spPr>
          <a:xfrm>
            <a:off x="0" y="6356350"/>
            <a:ext cx="5913438" cy="365125"/>
          </a:xfrm>
        </p:spPr>
        <p:txBody>
          <a:bodyPr/>
          <a:lstStyle/>
          <a:p>
            <a:r>
              <a:rPr lang="en-US" dirty="0" smtClean="0"/>
              <a:t>Fei Fang</a:t>
            </a:r>
            <a:endParaRPr lang="en-US" dirty="0"/>
          </a:p>
        </p:txBody>
      </p:sp>
      <p:sp>
        <p:nvSpPr>
          <p:cNvPr id="6" name="Slide Number Placeholder 5"/>
          <p:cNvSpPr>
            <a:spLocks noGrp="1"/>
          </p:cNvSpPr>
          <p:nvPr>
            <p:ph type="sldNum" sz="quarter" idx="4294967295"/>
          </p:nvPr>
        </p:nvSpPr>
        <p:spPr>
          <a:xfrm>
            <a:off x="0" y="6356350"/>
            <a:ext cx="814388" cy="365125"/>
          </a:xfrm>
        </p:spPr>
        <p:txBody>
          <a:bodyPr/>
          <a:lstStyle/>
          <a:p>
            <a:fld id="{A3B20E47-2A4C-4221-B6B9-A2AC2F1C1077}" type="slidenum">
              <a:rPr lang="en-US" smtClean="0"/>
              <a:pPr/>
              <a:t>67</a:t>
            </a:fld>
            <a:endParaRPr lang="en-US" dirty="0"/>
          </a:p>
        </p:txBody>
      </p:sp>
    </p:spTree>
    <p:extLst>
      <p:ext uri="{BB962C8B-B14F-4D97-AF65-F5344CB8AC3E}">
        <p14:creationId xmlns:p14="http://schemas.microsoft.com/office/powerpoint/2010/main" val="384562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420B59-1E00-0147-9337-E59A28BA90CC}"/>
              </a:ext>
            </a:extLst>
          </p:cNvPr>
          <p:cNvSpPr>
            <a:spLocks noGrp="1"/>
          </p:cNvSpPr>
          <p:nvPr>
            <p:ph type="title"/>
          </p:nvPr>
        </p:nvSpPr>
        <p:spPr/>
        <p:txBody>
          <a:bodyPr/>
          <a:lstStyle/>
          <a:p>
            <a:r>
              <a:rPr lang="en-US" altLang="zh-CN" dirty="0"/>
              <a:t>Find</a:t>
            </a:r>
            <a:r>
              <a:rPr lang="zh-CN" altLang="en-US" dirty="0"/>
              <a:t> </a:t>
            </a:r>
            <a:r>
              <a:rPr lang="en-US" altLang="zh-CN" dirty="0"/>
              <a:t>All</a:t>
            </a:r>
            <a:r>
              <a:rPr lang="zh-CN" altLang="en-US" dirty="0"/>
              <a:t> </a:t>
            </a:r>
            <a:r>
              <a:rPr lang="en-US" altLang="zh-CN" dirty="0"/>
              <a:t>NEs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1CB8F1D4-3826-E147-82A2-A70385408B5E}"/>
                  </a:ext>
                </a:extLst>
              </p:cNvPr>
              <p:cNvSpPr>
                <a:spLocks noGrp="1"/>
              </p:cNvSpPr>
              <p:nvPr>
                <p:ph sz="quarter" idx="1"/>
              </p:nvPr>
            </p:nvSpPr>
            <p:spPr>
              <a:xfrm>
                <a:off x="457200" y="1219200"/>
                <a:ext cx="8229600" cy="1723229"/>
              </a:xfrm>
            </p:spPr>
            <p:txBody>
              <a:bodyPr>
                <a:normAutofit fontScale="77500" lnSpcReduction="20000"/>
              </a:bodyPr>
              <a:lstStyle/>
              <a:p>
                <a:r>
                  <a:rPr lang="en-US" dirty="0"/>
                  <a:t>Let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i="1">
                            <a:latin typeface="Cambria Math" panose="02040503050406030204" pitchFamily="18" charset="0"/>
                          </a:rPr>
                          <m:t>1</m:t>
                        </m:r>
                      </m:sup>
                    </m:sSubSup>
                  </m:oMath>
                </a14:m>
                <a:r>
                  <a:rPr lang="en-US" dirty="0"/>
                  <a:t> </a:t>
                </a:r>
                <a:r>
                  <a:rPr lang="en-US" altLang="zh-CN" dirty="0"/>
                  <a:t>(</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altLang="zh-CN" b="0" i="1" smtClean="0">
                            <a:latin typeface="Cambria Math" panose="02040503050406030204" pitchFamily="18" charset="0"/>
                          </a:rPr>
                          <m:t>2</m:t>
                        </m:r>
                      </m:sup>
                    </m:sSubSup>
                  </m:oMath>
                </a14:m>
                <a:r>
                  <a:rPr lang="en-US" altLang="zh-CN" dirty="0"/>
                  <a:t>)</a:t>
                </a:r>
                <a:r>
                  <a:rPr lang="zh-CN" altLang="en-US" dirty="0"/>
                  <a:t> </a:t>
                </a:r>
                <a:r>
                  <a:rPr lang="en-US" dirty="0"/>
                  <a:t>be player 1’s</a:t>
                </a:r>
                <a:r>
                  <a:rPr lang="zh-CN" altLang="en-US" dirty="0"/>
                  <a:t> </a:t>
                </a:r>
                <a:r>
                  <a:rPr lang="en-US" altLang="zh-CN" dirty="0"/>
                  <a:t>(player</a:t>
                </a:r>
                <a:r>
                  <a:rPr lang="zh-CN" altLang="en-US" dirty="0"/>
                  <a:t> </a:t>
                </a:r>
                <a:r>
                  <a:rPr lang="en-US" altLang="zh-CN" dirty="0"/>
                  <a:t>2’s)</a:t>
                </a:r>
                <a:r>
                  <a:rPr lang="en-US" dirty="0"/>
                  <a:t> payoff value when player 1 choose action </a:t>
                </a:r>
                <a14:m>
                  <m:oMath xmlns:m="http://schemas.openxmlformats.org/officeDocument/2006/math">
                    <m:r>
                      <a:rPr lang="en-US" i="1">
                        <a:latin typeface="Cambria Math" panose="02040503050406030204" pitchFamily="18" charset="0"/>
                      </a:rPr>
                      <m:t>𝑖</m:t>
                    </m:r>
                  </m:oMath>
                </a14:m>
                <a:r>
                  <a:rPr lang="en-US" dirty="0"/>
                  <a:t> and player 2 choose action </a:t>
                </a:r>
                <a14:m>
                  <m:oMath xmlns:m="http://schemas.openxmlformats.org/officeDocument/2006/math">
                    <m:r>
                      <a:rPr lang="en-US" i="1">
                        <a:latin typeface="Cambria Math" panose="02040503050406030204" pitchFamily="18" charset="0"/>
                      </a:rPr>
                      <m:t>𝑗</m:t>
                    </m:r>
                  </m:oMath>
                </a14:m>
                <a:endParaRPr lang="en-US" dirty="0"/>
              </a:p>
              <a:p>
                <a:r>
                  <a:rPr lang="en-US" altLang="zh-CN" dirty="0"/>
                  <a:t>Let</a:t>
                </a:r>
                <a:r>
                  <a:rPr lang="zh-CN" altLang="en-US" dirty="0"/>
                  <a:t>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𝐴</m:t>
                            </m:r>
                          </m:e>
                        </m:acc>
                      </m:e>
                      <m:sub>
                        <m:r>
                          <a:rPr lang="en-US" altLang="zh-CN" b="0" i="1" smtClean="0">
                            <a:latin typeface="Cambria Math" panose="02040503050406030204" pitchFamily="18" charset="0"/>
                          </a:rPr>
                          <m:t>1</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2</m:t>
                        </m:r>
                      </m:sub>
                    </m:sSub>
                  </m:oMath>
                </a14:m>
                <a:r>
                  <a:rPr lang="zh-CN" altLang="en-US" dirty="0"/>
                  <a:t> </a:t>
                </a:r>
                <a:r>
                  <a:rPr lang="en-US" altLang="zh-CN" dirty="0"/>
                  <a:t>be</a:t>
                </a:r>
                <a:r>
                  <a:rPr lang="zh-CN" altLang="en-US" dirty="0"/>
                  <a:t> </a:t>
                </a:r>
                <a:r>
                  <a:rPr lang="en-US" altLang="zh-CN" dirty="0"/>
                  <a:t>the</a:t>
                </a:r>
                <a:r>
                  <a:rPr lang="zh-CN" altLang="en-US" dirty="0"/>
                  <a:t> </a:t>
                </a:r>
                <a:r>
                  <a:rPr lang="en-US" altLang="zh-CN" dirty="0"/>
                  <a:t>enumerated</a:t>
                </a:r>
                <a:r>
                  <a:rPr lang="zh-CN" altLang="en-US" dirty="0"/>
                  <a:t> </a:t>
                </a:r>
                <a:r>
                  <a:rPr lang="en-US" altLang="zh-CN" dirty="0"/>
                  <a:t>support</a:t>
                </a:r>
                <a:r>
                  <a:rPr lang="zh-CN" altLang="en-US" dirty="0"/>
                  <a:t> </a:t>
                </a:r>
                <a:r>
                  <a:rPr lang="en-US" altLang="zh-CN" dirty="0"/>
                  <a:t>set,</a:t>
                </a:r>
                <a:r>
                  <a:rPr lang="zh-CN" altLang="en-US" dirty="0"/>
                  <a:t> </a:t>
                </a:r>
                <a:r>
                  <a:rPr lang="en-US" altLang="zh-CN" dirty="0"/>
                  <a:t>and</a:t>
                </a:r>
                <a:r>
                  <a:rPr lang="zh-CN" altLang="en-US" dirty="0"/>
                  <a:t> </a:t>
                </a:r>
                <a14:m>
                  <m:oMath xmlns:m="http://schemas.openxmlformats.org/officeDocument/2006/math">
                    <m:d>
                      <m:dPr>
                        <m:begChr m:val="|"/>
                        <m:endChr m:val="|"/>
                        <m:ctrlPr>
                          <a:rPr lang="en-US" altLang="zh-CN" b="0" i="1" dirty="0" smtClean="0">
                            <a:latin typeface="Cambria Math" panose="02040503050406030204" pitchFamily="18" charset="0"/>
                          </a:rPr>
                        </m:ctrlPr>
                      </m:dPr>
                      <m:e>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a14:m>
                <a:endParaRPr lang="en-US" altLang="zh-CN" dirty="0"/>
              </a:p>
              <a:p>
                <a:r>
                  <a:rPr lang="en-US" altLang="zh-CN" dirty="0"/>
                  <a:t>Denote</a:t>
                </a:r>
                <a:r>
                  <a:rPr lang="zh-CN" alt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sub>
                    </m:sSub>
                    <m:r>
                      <a:rPr lang="en-US" i="1">
                        <a:latin typeface="Cambria Math" panose="02040503050406030204" pitchFamily="18" charset="0"/>
                      </a:rPr>
                      <m:t>〉</m:t>
                    </m:r>
                  </m:oMath>
                </a14:m>
                <a:r>
                  <a:rPr lang="en-US" altLang="zh-CN" dirty="0"/>
                  <a:t>,</a:t>
                </a:r>
                <a:r>
                  <a:rPr lang="zh-CN" alt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altLang="zh-CN"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altLang="zh-CN" b="0" i="1" smtClean="0">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altLang="zh-CN" b="0" i="1" smtClean="0">
                            <a:latin typeface="Cambria Math" panose="02040503050406030204" pitchFamily="18" charset="0"/>
                          </a:rPr>
                          <m:t>𝑦</m:t>
                        </m:r>
                      </m:e>
                      <m: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tLang="zh-CN" b="0" i="1" smtClean="0">
                                    <a:latin typeface="Cambria Math" panose="02040503050406030204" pitchFamily="18" charset="0"/>
                                  </a:rPr>
                                  <m:t>2</m:t>
                                </m:r>
                              </m:sub>
                            </m:sSub>
                          </m:e>
                        </m:d>
                      </m:sub>
                    </m:sSub>
                    <m:r>
                      <a:rPr lang="en-US" i="1">
                        <a:latin typeface="Cambria Math" panose="02040503050406030204" pitchFamily="18" charset="0"/>
                      </a:rPr>
                      <m:t>〉</m:t>
                    </m:r>
                  </m:oMath>
                </a14:m>
                <a:endParaRPr lang="en-US" altLang="zh-CN"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CB8F1D4-3826-E147-82A2-A70385408B5E}"/>
                  </a:ext>
                </a:extLst>
              </p:cNvPr>
              <p:cNvSpPr>
                <a:spLocks noGrp="1" noRot="1" noChangeAspect="1" noMove="1" noResize="1" noEditPoints="1" noAdjustHandles="1" noChangeArrowheads="1" noChangeShapeType="1" noTextEdit="1"/>
              </p:cNvSpPr>
              <p:nvPr>
                <p:ph sz="quarter" idx="1"/>
              </p:nvPr>
            </p:nvSpPr>
            <p:spPr>
              <a:xfrm>
                <a:off x="457200" y="1219200"/>
                <a:ext cx="8229600" cy="1723229"/>
              </a:xfrm>
              <a:blipFill>
                <a:blip r:embed="rId2"/>
                <a:stretch>
                  <a:fillRect l="-463" t="-514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6A8B3019-DA5A-0148-AC64-CC3C86378A96}"/>
              </a:ext>
            </a:extLst>
          </p:cNvPr>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a:extLst>
              <a:ext uri="{FF2B5EF4-FFF2-40B4-BE49-F238E27FC236}">
                <a16:creationId xmlns="" xmlns:a16="http://schemas.microsoft.com/office/drawing/2014/main" id="{832B5A00-417D-7549-A0F1-78F99FDDCA27}"/>
              </a:ext>
            </a:extLst>
          </p:cNvPr>
          <p:cNvSpPr>
            <a:spLocks noGrp="1"/>
          </p:cNvSpPr>
          <p:nvPr>
            <p:ph type="ftr" sz="quarter" idx="11"/>
          </p:nvPr>
        </p:nvSpPr>
        <p:spPr/>
        <p:txBody>
          <a:bodyPr/>
          <a:lstStyle/>
          <a:p>
            <a:r>
              <a:rPr lang="en-US" dirty="0"/>
              <a:t>Fei Fang</a:t>
            </a:r>
          </a:p>
        </p:txBody>
      </p:sp>
      <p:sp>
        <p:nvSpPr>
          <p:cNvPr id="6" name="Slide Number Placeholder 5">
            <a:extLst>
              <a:ext uri="{FF2B5EF4-FFF2-40B4-BE49-F238E27FC236}">
                <a16:creationId xmlns="" xmlns:a16="http://schemas.microsoft.com/office/drawing/2014/main" id="{0308D25A-FA6E-0044-8ED6-B48F3B210ED2}"/>
              </a:ext>
            </a:extLst>
          </p:cNvPr>
          <p:cNvSpPr>
            <a:spLocks noGrp="1"/>
          </p:cNvSpPr>
          <p:nvPr>
            <p:ph type="sldNum" sz="quarter" idx="12"/>
          </p:nvPr>
        </p:nvSpPr>
        <p:spPr/>
        <p:txBody>
          <a:bodyPr/>
          <a:lstStyle/>
          <a:p>
            <a:fld id="{A3B20E47-2A4C-4221-B6B9-A2AC2F1C1077}" type="slidenum">
              <a:rPr lang="en-US" smtClean="0"/>
              <a:pPr/>
              <a:t>68</a:t>
            </a:fld>
            <a:endParaRPr lang="en-US" dirty="0"/>
          </a:p>
        </p:txBody>
      </p:sp>
      <p:sp>
        <p:nvSpPr>
          <p:cNvPr id="8" name="Rectangle 7">
            <a:extLst>
              <a:ext uri="{FF2B5EF4-FFF2-40B4-BE49-F238E27FC236}">
                <a16:creationId xmlns="" xmlns:a16="http://schemas.microsoft.com/office/drawing/2014/main" id="{D5BB1494-B9FF-7A49-8FBD-8915A367E9D9}"/>
              </a:ext>
            </a:extLst>
          </p:cNvPr>
          <p:cNvSpPr/>
          <p:nvPr/>
        </p:nvSpPr>
        <p:spPr>
          <a:xfrm>
            <a:off x="3243352" y="74211"/>
            <a:ext cx="5635472" cy="923330"/>
          </a:xfrm>
          <a:prstGeom prst="rect">
            <a:avLst/>
          </a:prstGeom>
        </p:spPr>
        <p:txBody>
          <a:bodyPr wrap="square">
            <a:spAutoFit/>
          </a:bodyPr>
          <a:lstStyle/>
          <a:p>
            <a:r>
              <a:rPr lang="en-US" dirty="0">
                <a:solidFill>
                  <a:srgbClr val="0070C0"/>
                </a:solidFill>
              </a:rPr>
              <a:t>Compute the probability so as to (1) keep the other player indifferent among actions in the support and (2) the probability of taking actions in the support sum up to 1</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4627B1C3-51AB-5C4B-B6A8-4C657C25F3E9}"/>
                  </a:ext>
                </a:extLst>
              </p:cNvPr>
              <p:cNvSpPr/>
              <p:nvPr/>
            </p:nvSpPr>
            <p:spPr>
              <a:xfrm>
                <a:off x="324845" y="2953158"/>
                <a:ext cx="3785242" cy="17232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altLang="zh-CN" b="0" i="1" smtClean="0">
                                  <a:latin typeface="Cambria Math" panose="02040503050406030204" pitchFamily="18" charset="0"/>
                                </a:rPr>
                                <m:t>2</m:t>
                              </m:r>
                            </m:sup>
                          </m:sSubSup>
                        </m:e>
                      </m:nary>
                      <m:r>
                        <a:rPr lang="en-US" altLang="zh-CN"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2</m:t>
                              </m:r>
                            </m:sup>
                          </m:sSubSup>
                        </m:e>
                      </m:nary>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2</m:t>
                          </m:r>
                        </m:sub>
                      </m:sSub>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1</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1</m:t>
                          </m:r>
                        </m:sub>
                      </m:sSub>
                    </m:oMath>
                  </m:oMathPara>
                </a14:m>
                <a:endParaRPr lang="en-US" dirty="0"/>
              </a:p>
            </p:txBody>
          </p:sp>
        </mc:Choice>
        <mc:Fallback xmlns="">
          <p:sp>
            <p:nvSpPr>
              <p:cNvPr id="9" name="Rectangle 8">
                <a:extLst>
                  <a:ext uri="{FF2B5EF4-FFF2-40B4-BE49-F238E27FC236}">
                    <a16:creationId xmlns:a16="http://schemas.microsoft.com/office/drawing/2014/main" xmlns:a14="http://schemas.microsoft.com/office/drawing/2010/main" xmlns="" id="{4627B1C3-51AB-5C4B-B6A8-4C657C25F3E9}"/>
                  </a:ext>
                </a:extLst>
              </p:cNvPr>
              <p:cNvSpPr>
                <a:spLocks noRot="1" noChangeAspect="1" noMove="1" noResize="1" noEditPoints="1" noAdjustHandles="1" noChangeArrowheads="1" noChangeShapeType="1" noTextEdit="1"/>
              </p:cNvSpPr>
              <p:nvPr/>
            </p:nvSpPr>
            <p:spPr>
              <a:xfrm>
                <a:off x="324845" y="2953158"/>
                <a:ext cx="3785242" cy="172322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0FFA9106-C5D1-8949-92EA-C76E604F7D08}"/>
                  </a:ext>
                </a:extLst>
              </p:cNvPr>
              <p:cNvSpPr/>
              <p:nvPr/>
            </p:nvSpPr>
            <p:spPr>
              <a:xfrm>
                <a:off x="4626759" y="2941374"/>
                <a:ext cx="4060041" cy="18144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altLang="zh-CN" b="0" i="1" smtClean="0">
                                  <a:latin typeface="Cambria Math" panose="02040503050406030204" pitchFamily="18" charset="0"/>
                                </a:rPr>
                                <m:t>1</m:t>
                              </m:r>
                            </m:sup>
                          </m:sSubSup>
                        </m:e>
                      </m:nary>
                      <m:r>
                        <a:rPr lang="en-US" altLang="zh-CN"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sSup>
                                <m:sSupPr>
                                  <m:ctrlPr>
                                    <a:rPr lang="en-US" altLang="zh-CN" b="0" i="1" smtClean="0">
                                      <a:latin typeface="Cambria Math" panose="02040503050406030204" pitchFamily="18" charset="0"/>
                                    </a:rPr>
                                  </m:ctrlPr>
                                </m:sSupPr>
                                <m:e>
                                  <m:r>
                                    <a:rPr lang="en-US" altLang="zh-CN"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1</m:t>
                              </m:r>
                            </m:sup>
                          </m:sSubSup>
                        </m:e>
                      </m:nary>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1</m:t>
                          </m:r>
                        </m:sub>
                      </m:sSub>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e>
                      </m:nary>
                      <m:r>
                        <a:rPr lang="en-US" i="1">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2</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=0</m:t>
                      </m:r>
                      <m:r>
                        <a:rPr lang="en-US" altLang="zh-CN" i="1">
                          <a:latin typeface="Cambria Math" panose="02040503050406030204" pitchFamily="18" charset="0"/>
                        </a:rPr>
                        <m:t>,∀</m:t>
                      </m:r>
                      <m:r>
                        <a:rPr lang="en-US" altLang="zh-CN" b="0" i="1" smtClean="0">
                          <a:latin typeface="Cambria Math" panose="02040503050406030204" pitchFamily="18" charset="0"/>
                        </a:rPr>
                        <m:t>𝑗</m:t>
                      </m:r>
                      <m:r>
                        <a:rPr lang="en-US" altLang="zh-CN"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2</m:t>
                          </m:r>
                        </m:sub>
                      </m:sSub>
                    </m:oMath>
                  </m:oMathPara>
                </a14:m>
                <a:endParaRPr lang="en-US" dirty="0"/>
              </a:p>
            </p:txBody>
          </p:sp>
        </mc:Choice>
        <mc:Fallback xmlns="">
          <p:sp>
            <p:nvSpPr>
              <p:cNvPr id="11" name="Rectangle 10">
                <a:extLst>
                  <a:ext uri="{FF2B5EF4-FFF2-40B4-BE49-F238E27FC236}">
                    <a16:creationId xmlns:a16="http://schemas.microsoft.com/office/drawing/2014/main" id="{0FFA9106-C5D1-8949-92EA-C76E604F7D08}"/>
                  </a:ext>
                </a:extLst>
              </p:cNvPr>
              <p:cNvSpPr>
                <a:spLocks noRot="1" noChangeAspect="1" noMove="1" noResize="1" noEditPoints="1" noAdjustHandles="1" noChangeArrowheads="1" noChangeShapeType="1" noTextEdit="1"/>
              </p:cNvSpPr>
              <p:nvPr/>
            </p:nvSpPr>
            <p:spPr>
              <a:xfrm>
                <a:off x="4626759" y="2941374"/>
                <a:ext cx="4060041" cy="1814471"/>
              </a:xfrm>
              <a:prstGeom prst="rect">
                <a:avLst/>
              </a:prstGeom>
              <a:blipFill>
                <a:blip r:embed="rId4"/>
                <a:stretch>
                  <a:fillRect l="-10280" t="-52448" b="-53147"/>
                </a:stretch>
              </a:blipFill>
            </p:spPr>
            <p:txBody>
              <a:bodyPr/>
              <a:lstStyle/>
              <a:p>
                <a:r>
                  <a:rPr lang="en-US">
                    <a:noFill/>
                  </a:rPr>
                  <a:t> </a:t>
                </a:r>
              </a:p>
            </p:txBody>
          </p:sp>
        </mc:Fallback>
      </mc:AlternateContent>
      <p:sp>
        <p:nvSpPr>
          <p:cNvPr id="12" name="Rectangle 11">
            <a:extLst>
              <a:ext uri="{FF2B5EF4-FFF2-40B4-BE49-F238E27FC236}">
                <a16:creationId xmlns="" xmlns:a16="http://schemas.microsoft.com/office/drawing/2014/main" id="{23061BD8-EF98-F44E-8D0A-296BF2DB2C8C}"/>
              </a:ext>
            </a:extLst>
          </p:cNvPr>
          <p:cNvSpPr/>
          <p:nvPr/>
        </p:nvSpPr>
        <p:spPr>
          <a:xfrm>
            <a:off x="2217466" y="4791568"/>
            <a:ext cx="4572000" cy="369332"/>
          </a:xfrm>
          <a:prstGeom prst="rect">
            <a:avLst/>
          </a:prstGeom>
        </p:spPr>
        <p:txBody>
          <a:bodyPr>
            <a:spAutoFit/>
          </a:bodyPr>
          <a:lstStyle/>
          <a:p>
            <a:r>
              <a:rPr lang="en-US" altLang="zh-CN" dirty="0"/>
              <a:t>Then</a:t>
            </a:r>
            <a:r>
              <a:rPr lang="zh-CN" altLang="en-US" dirty="0"/>
              <a:t> </a:t>
            </a:r>
            <a:r>
              <a:rPr lang="en-US" altLang="zh-CN" dirty="0"/>
              <a:t>check</a:t>
            </a:r>
            <a:r>
              <a:rPr lang="zh-CN" altLang="en-US" dirty="0"/>
              <a:t> </a:t>
            </a:r>
            <a:r>
              <a:rPr lang="en-US" altLang="zh-CN" dirty="0"/>
              <a:t>if</a:t>
            </a:r>
            <a:r>
              <a:rPr lang="zh-CN" altLang="en-US" dirty="0"/>
              <a:t> </a:t>
            </a:r>
            <a:r>
              <a:rPr lang="en-US" altLang="zh-CN" dirty="0"/>
              <a:t>the</a:t>
            </a:r>
            <a:r>
              <a:rPr lang="zh-CN" altLang="en-US" dirty="0"/>
              <a:t> </a:t>
            </a:r>
            <a:r>
              <a:rPr lang="en-US" altLang="zh-CN" dirty="0"/>
              <a:t>following</a:t>
            </a:r>
            <a:r>
              <a:rPr lang="zh-CN" altLang="en-US" dirty="0"/>
              <a:t> </a:t>
            </a:r>
            <a:r>
              <a:rPr lang="en-US" altLang="zh-CN" dirty="0"/>
              <a:t>conditions</a:t>
            </a:r>
            <a:r>
              <a:rPr lang="zh-CN" altLang="en-US" dirty="0"/>
              <a:t> </a:t>
            </a:r>
            <a:r>
              <a:rPr lang="en-US" altLang="zh-CN" dirty="0"/>
              <a:t>are</a:t>
            </a:r>
            <a:r>
              <a:rPr lang="zh-CN" altLang="en-US" dirty="0"/>
              <a:t> </a:t>
            </a:r>
            <a:r>
              <a:rPr lang="en-US" altLang="zh-CN" dirty="0"/>
              <a:t>met</a:t>
            </a:r>
          </a:p>
        </p:txBody>
      </p:sp>
      <p:sp>
        <p:nvSpPr>
          <p:cNvPr id="13" name="Rectangle 12">
            <a:extLst>
              <a:ext uri="{FF2B5EF4-FFF2-40B4-BE49-F238E27FC236}">
                <a16:creationId xmlns="" xmlns:a16="http://schemas.microsoft.com/office/drawing/2014/main" id="{55910E6E-C3EF-2E41-B0EA-AFDB519B4EEA}"/>
              </a:ext>
            </a:extLst>
          </p:cNvPr>
          <p:cNvSpPr/>
          <p:nvPr/>
        </p:nvSpPr>
        <p:spPr>
          <a:xfrm>
            <a:off x="2834714" y="2648871"/>
            <a:ext cx="2467535" cy="369332"/>
          </a:xfrm>
          <a:prstGeom prst="rect">
            <a:avLst/>
          </a:prstGeom>
        </p:spPr>
        <p:txBody>
          <a:bodyPr wrap="none">
            <a:spAutoFit/>
          </a:bodyPr>
          <a:lstStyle/>
          <a:p>
            <a:r>
              <a:rPr lang="en-US" altLang="zh-CN" dirty="0">
                <a:solidFill>
                  <a:srgbClr val="FF0000"/>
                </a:solidFill>
              </a:rPr>
              <a:t>First</a:t>
            </a:r>
            <a:r>
              <a:rPr lang="zh-CN" altLang="en-US" dirty="0">
                <a:solidFill>
                  <a:srgbClr val="FF0000"/>
                </a:solidFill>
              </a:rPr>
              <a:t> </a:t>
            </a:r>
            <a:r>
              <a:rPr lang="en-US" altLang="zh-CN" dirty="0">
                <a:solidFill>
                  <a:srgbClr val="FF0000"/>
                </a:solidFill>
              </a:rPr>
              <a:t>solve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smtClean="0">
                <a:solidFill>
                  <a:srgbClr val="FF0000"/>
                </a:solidFill>
              </a:rPr>
              <a:t>equations</a:t>
            </a:r>
            <a:endParaRPr lang="en-US" altLang="zh-CN" dirty="0">
              <a:solidFill>
                <a:srgbClr val="FF0000"/>
              </a:solidFil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DC2C3BAF-C524-A646-9391-C64940EC8B87}"/>
                  </a:ext>
                </a:extLst>
              </p:cNvPr>
              <p:cNvSpPr/>
              <p:nvPr/>
            </p:nvSpPr>
            <p:spPr>
              <a:xfrm>
                <a:off x="457200" y="5190709"/>
                <a:ext cx="3746154" cy="730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altLang="zh-CN" b="0" i="1" smtClean="0">
                          <a:latin typeface="Cambria Math" panose="02040503050406030204" pitchFamily="18" charset="0"/>
                        </a:rPr>
                        <m:t>∈(0,1),</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1</m:t>
                          </m:r>
                        </m:sub>
                      </m:sSub>
                    </m:oMath>
                  </m:oMathPara>
                </a14:m>
                <a:endParaRPr lang="en-US" dirty="0"/>
              </a:p>
              <a:p>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altLang="zh-CN" i="1">
                                <a:latin typeface="Cambria Math" panose="02040503050406030204" pitchFamily="18" charset="0"/>
                              </a:rPr>
                              <m:t>2</m:t>
                            </m:r>
                          </m:sup>
                        </m:sSubSup>
                      </m:e>
                    </m:nary>
                    <m:r>
                      <a:rPr lang="en-US" altLang="zh-CN"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sub>
                          <m:sup>
                            <m:r>
                              <a:rPr lang="en-US" altLang="zh-CN" i="1">
                                <a:latin typeface="Cambria Math" panose="02040503050406030204" pitchFamily="18" charset="0"/>
                              </a:rPr>
                              <m:t>2</m:t>
                            </m:r>
                          </m:sup>
                        </m:sSubSup>
                      </m:e>
                    </m:nary>
                  </m:oMath>
                </a14:m>
                <a:r>
                  <a:rPr lang="en-US" altLang="zh-CN" dirty="0"/>
                  <a:t>,</a:t>
                </a:r>
                <a:r>
                  <a:rPr lang="zh-CN" altLang="en-US"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𝑗</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i="1">
                            <a:latin typeface="Cambria Math" panose="02040503050406030204" pitchFamily="18" charset="0"/>
                          </a:rPr>
                          <m:t>2</m:t>
                        </m:r>
                      </m:sub>
                    </m:sSub>
                  </m:oMath>
                </a14:m>
                <a:endParaRPr lang="en-US" dirty="0"/>
              </a:p>
            </p:txBody>
          </p:sp>
        </mc:Choice>
        <mc:Fallback xmlns="">
          <p:sp>
            <p:nvSpPr>
              <p:cNvPr id="14" name="Rectangle 13">
                <a:extLst>
                  <a:ext uri="{FF2B5EF4-FFF2-40B4-BE49-F238E27FC236}">
                    <a16:creationId xmlns:a16="http://schemas.microsoft.com/office/drawing/2014/main" id="{DC2C3BAF-C524-A646-9391-C64940EC8B87}"/>
                  </a:ext>
                </a:extLst>
              </p:cNvPr>
              <p:cNvSpPr>
                <a:spLocks noRot="1" noChangeAspect="1" noMove="1" noResize="1" noEditPoints="1" noAdjustHandles="1" noChangeArrowheads="1" noChangeShapeType="1" noTextEdit="1"/>
              </p:cNvSpPr>
              <p:nvPr/>
            </p:nvSpPr>
            <p:spPr>
              <a:xfrm>
                <a:off x="457200" y="5190709"/>
                <a:ext cx="3746154" cy="730777"/>
              </a:xfrm>
              <a:prstGeom prst="rect">
                <a:avLst/>
              </a:prstGeom>
              <a:blipFill>
                <a:blip r:embed="rId5"/>
                <a:stretch>
                  <a:fillRect l="-8475" t="-15517" b="-7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 xmlns:a16="http://schemas.microsoft.com/office/drawing/2014/main" id="{2E1649F8-F02A-1248-A03E-1FD9D0DBB8B5}"/>
                  </a:ext>
                </a:extLst>
              </p:cNvPr>
              <p:cNvSpPr/>
              <p:nvPr/>
            </p:nvSpPr>
            <p:spPr>
              <a:xfrm>
                <a:off x="4383864" y="5100418"/>
                <a:ext cx="3779753" cy="758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altLang="zh-CN" b="0" i="1" smtClean="0">
                          <a:latin typeface="Cambria Math" panose="02040503050406030204" pitchFamily="18" charset="0"/>
                        </a:rPr>
                        <m:t>∈(0,1),</m:t>
                      </m:r>
                      <m:r>
                        <a:rPr lang="en-US" altLang="zh-CN" i="1">
                          <a:latin typeface="Cambria Math" panose="02040503050406030204" pitchFamily="18" charset="0"/>
                        </a:rPr>
                        <m:t>∀</m:t>
                      </m:r>
                      <m:r>
                        <a:rPr lang="en-US" altLang="zh-CN" b="0" i="1" smtClean="0">
                          <a:latin typeface="Cambria Math" panose="02040503050406030204" pitchFamily="18" charset="0"/>
                        </a:rPr>
                        <m:t>𝑗</m:t>
                      </m:r>
                      <m:r>
                        <a:rPr lang="en-US" altLang="zh-CN" i="1">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2</m:t>
                          </m:r>
                        </m:sub>
                      </m:sSub>
                    </m:oMath>
                  </m:oMathPara>
                </a14:m>
                <a:endParaRPr lang="en-US" dirty="0"/>
              </a:p>
              <a:p>
                <a14:m>
                  <m:oMath xmlns:m="http://schemas.openxmlformats.org/officeDocument/2006/math">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r>
                              <a:rPr lang="en-US" i="1">
                                <a:latin typeface="Cambria Math" panose="02040503050406030204" pitchFamily="18" charset="0"/>
                              </a:rPr>
                              <m:t>𝑖𝑗</m:t>
                            </m:r>
                          </m:sub>
                          <m:sup>
                            <m:r>
                              <a:rPr lang="en-US" altLang="zh-CN" b="0" i="1" smtClean="0">
                                <a:latin typeface="Cambria Math" panose="02040503050406030204" pitchFamily="18" charset="0"/>
                              </a:rPr>
                              <m:t>1</m:t>
                            </m:r>
                          </m:sup>
                        </m:sSubSup>
                      </m:e>
                    </m:nary>
                    <m:r>
                      <a:rPr lang="en-US" altLang="zh-CN"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𝑈</m:t>
                            </m:r>
                          </m:e>
                          <m:sub>
                            <m:sSup>
                              <m:sSupPr>
                                <m:ctrlPr>
                                  <a:rPr lang="en-US" b="0" i="1" smtClean="0">
                                    <a:latin typeface="Cambria Math" panose="02040503050406030204" pitchFamily="18" charset="0"/>
                                  </a:rPr>
                                </m:ctrlPr>
                              </m:sSupPr>
                              <m:e>
                                <m:r>
                                  <a:rPr lang="en-US" i="1">
                                    <a:latin typeface="Cambria Math" panose="02040503050406030204" pitchFamily="18" charset="0"/>
                                  </a:rPr>
                                  <m:t>𝑖</m:t>
                                </m:r>
                              </m:e>
                              <m:sup>
                                <m:r>
                                  <a:rPr lang="en-US" b="0" i="1" smtClean="0">
                                    <a:latin typeface="Cambria Math" panose="02040503050406030204" pitchFamily="18" charset="0"/>
                                  </a:rPr>
                                  <m:t>′</m:t>
                                </m:r>
                              </m:sup>
                            </m:sSup>
                            <m:r>
                              <a:rPr lang="en-US" altLang="zh-CN" i="1">
                                <a:latin typeface="Cambria Math" panose="02040503050406030204" pitchFamily="18" charset="0"/>
                              </a:rPr>
                              <m:t>,</m:t>
                            </m:r>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1</m:t>
                            </m:r>
                          </m:sup>
                        </m:sSubSup>
                      </m:e>
                    </m:nary>
                  </m:oMath>
                </a14:m>
                <a:r>
                  <a:rPr lang="en-US" altLang="zh-CN" dirty="0"/>
                  <a:t>,</a:t>
                </a:r>
                <a:r>
                  <a:rPr lang="zh-CN" altLang="en-US" dirty="0"/>
                  <a:t> </a:t>
                </a:r>
                <a14:m>
                  <m:oMath xmlns:m="http://schemas.openxmlformats.org/officeDocument/2006/math">
                    <m:r>
                      <a:rPr lang="en-US" altLang="zh-CN" i="1">
                        <a:latin typeface="Cambria Math" panose="02040503050406030204" pitchFamily="18" charset="0"/>
                      </a:rPr>
                      <m:t>∀</m:t>
                    </m:r>
                    <m:r>
                      <a:rPr lang="en-US" altLang="zh-CN" b="0" i="1" smtClean="0">
                        <a:latin typeface="Cambria Math" panose="02040503050406030204" pitchFamily="18" charset="0"/>
                      </a:rPr>
                      <m:t>𝑖</m:t>
                    </m:r>
                    <m:r>
                      <a:rPr lang="en-US" altLang="zh-CN" i="1">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𝐴</m:t>
                            </m:r>
                          </m:e>
                        </m:acc>
                      </m:e>
                      <m:sub>
                        <m:r>
                          <a:rPr lang="en-US" altLang="zh-CN" b="0" i="1" smtClean="0">
                            <a:latin typeface="Cambria Math" panose="02040503050406030204" pitchFamily="18" charset="0"/>
                          </a:rPr>
                          <m:t>1</m:t>
                        </m:r>
                      </m:sub>
                    </m:sSub>
                  </m:oMath>
                </a14:m>
                <a:endParaRPr lang="en-US" dirty="0"/>
              </a:p>
            </p:txBody>
          </p:sp>
        </mc:Choice>
        <mc:Fallback xmlns="">
          <p:sp>
            <p:nvSpPr>
              <p:cNvPr id="15" name="Rectangle 14">
                <a:extLst>
                  <a:ext uri="{FF2B5EF4-FFF2-40B4-BE49-F238E27FC236}">
                    <a16:creationId xmlns:a16="http://schemas.microsoft.com/office/drawing/2014/main" id="{2E1649F8-F02A-1248-A03E-1FD9D0DBB8B5}"/>
                  </a:ext>
                </a:extLst>
              </p:cNvPr>
              <p:cNvSpPr>
                <a:spLocks noRot="1" noChangeAspect="1" noMove="1" noResize="1" noEditPoints="1" noAdjustHandles="1" noChangeArrowheads="1" noChangeShapeType="1" noTextEdit="1"/>
              </p:cNvSpPr>
              <p:nvPr/>
            </p:nvSpPr>
            <p:spPr>
              <a:xfrm>
                <a:off x="4383864" y="5100418"/>
                <a:ext cx="3779753" cy="758862"/>
              </a:xfrm>
              <a:prstGeom prst="rect">
                <a:avLst/>
              </a:prstGeom>
              <a:blipFill>
                <a:blip r:embed="rId6"/>
                <a:stretch>
                  <a:fillRect l="-8027" t="-11667" b="-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19728" y="2648871"/>
                <a:ext cx="1611147" cy="444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𝐸</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𝑗</m:t>
                          </m:r>
                        </m:sub>
                        <m:sup>
                          <m:r>
                            <a:rPr lang="en-US" i="1">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𝑈</m:t>
                          </m:r>
                        </m:e>
                        <m: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𝑗</m:t>
                              </m:r>
                            </m:e>
                            <m:sup>
                              <m:r>
                                <a:rPr lang="en-US" i="1">
                                  <a:solidFill>
                                    <a:srgbClr val="FF0000"/>
                                  </a:solidFill>
                                  <a:latin typeface="Cambria Math" panose="02040503050406030204" pitchFamily="18" charset="0"/>
                                </a:rPr>
                                <m:t>′</m:t>
                              </m:r>
                            </m:sup>
                          </m:sSup>
                        </m:sub>
                        <m:sup>
                          <m:r>
                            <a:rPr lang="en-US" i="1">
                              <a:solidFill>
                                <a:srgbClr val="FF0000"/>
                              </a:solidFill>
                              <a:latin typeface="Cambria Math" panose="02040503050406030204" pitchFamily="18" charset="0"/>
                            </a:rPr>
                            <m:t>2</m:t>
                          </m:r>
                        </m:sup>
                      </m:sSubSup>
                      <m:r>
                        <a:rPr lang="en-US" i="1">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19728" y="2648871"/>
                <a:ext cx="1611147" cy="444352"/>
              </a:xfrm>
              <a:prstGeom prst="rect">
                <a:avLst/>
              </a:prstGeom>
              <a:blipFill rotWithShape="0">
                <a:blip r:embed="rId7"/>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383377" y="2629500"/>
                <a:ext cx="1607491" cy="4130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𝐸</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𝑖</m:t>
                          </m:r>
                        </m:sub>
                        <m:sup>
                          <m:r>
                            <a:rPr lang="en-US" b="0" i="1" smtClean="0">
                              <a:solidFill>
                                <a:srgbClr val="FF0000"/>
                              </a:solidFill>
                              <a:latin typeface="Cambria Math" panose="02040503050406030204" pitchFamily="18" charset="0"/>
                            </a:rPr>
                            <m:t>1</m:t>
                          </m:r>
                        </m:sup>
                      </m:sSubSup>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𝑈</m:t>
                          </m:r>
                        </m:e>
                        <m:sub>
                          <m:sSup>
                            <m:sSupPr>
                              <m:ctrlPr>
                                <a:rPr lang="en-US"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𝑖</m:t>
                              </m:r>
                            </m:e>
                            <m:sup>
                              <m:r>
                                <a:rPr lang="en-US" i="1">
                                  <a:solidFill>
                                    <a:srgbClr val="FF0000"/>
                                  </a:solidFill>
                                  <a:latin typeface="Cambria Math" panose="02040503050406030204" pitchFamily="18" charset="0"/>
                                </a:rPr>
                                <m:t>′</m:t>
                              </m:r>
                            </m:sup>
                          </m:sSup>
                        </m:sub>
                        <m:sup>
                          <m:r>
                            <a:rPr lang="en-US" b="0" i="1" smtClean="0">
                              <a:solidFill>
                                <a:srgbClr val="FF0000"/>
                              </a:solidFill>
                              <a:latin typeface="Cambria Math" panose="02040503050406030204" pitchFamily="18" charset="0"/>
                            </a:rPr>
                            <m:t>1</m:t>
                          </m:r>
                        </m:sup>
                      </m:sSubSup>
                      <m:r>
                        <a:rPr lang="en-US" i="1">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5383377" y="2629500"/>
                <a:ext cx="1607491" cy="413062"/>
              </a:xfrm>
              <a:prstGeom prst="rect">
                <a:avLst/>
              </a:prstGeom>
              <a:blipFill rotWithShape="0">
                <a:blip r:embed="rId8"/>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095324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All NEs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1"/>
                <a:ext cx="8229600" cy="3075007"/>
              </a:xfrm>
            </p:spPr>
            <p:txBody>
              <a:bodyPr>
                <a:normAutofit fontScale="92500" lnSpcReduction="20000"/>
              </a:bodyPr>
              <a:lstStyle/>
              <a:p>
                <a:r>
                  <a:rPr lang="en-US" dirty="0" smtClean="0"/>
                  <a:t>Support size =1</a:t>
                </a:r>
              </a:p>
              <a:p>
                <a:pPr lvl="1"/>
                <a:r>
                  <a:rPr lang="en-US" dirty="0" smtClean="0"/>
                  <a:t>No NE</a:t>
                </a:r>
              </a:p>
              <a:p>
                <a:r>
                  <a:rPr lang="en-US" dirty="0" smtClean="0"/>
                  <a:t>Support size =2</a:t>
                </a:r>
              </a:p>
              <a:p>
                <a:pPr lvl="1"/>
                <a:r>
                  <a:rPr lang="en-US" dirty="0" smtClean="0"/>
                  <a:t>Player 1: (R, P); Player 2: (R, P)? Impossible to make any player indifferent between R and P (they always prefer P)</a:t>
                </a:r>
              </a:p>
              <a:p>
                <a:pPr lvl="1"/>
                <a:r>
                  <a:rPr lang="en-US" dirty="0" smtClean="0"/>
                  <a:t>Similar reasoning goes for other pairs</a:t>
                </a:r>
              </a:p>
              <a:p>
                <a:r>
                  <a:rPr lang="en-US" dirty="0" smtClean="0"/>
                  <a:t>Support size=3</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3</m:t>
                        </m:r>
                      </m:sub>
                    </m:sSub>
                    <m:r>
                      <a:rPr lang="en-US" i="1">
                        <a:latin typeface="Cambria Math" panose="02040503050406030204" pitchFamily="18" charset="0"/>
                      </a:rPr>
                      <m:t>)</m:t>
                    </m:r>
                  </m:oMath>
                </a14:m>
                <a:endParaRPr lang="en-US" dirty="0" smtClean="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1"/>
                <a:ext cx="8229600" cy="3075007"/>
              </a:xfrm>
              <a:blipFill rotWithShape="0">
                <a:blip r:embed="rId3"/>
                <a:stretch>
                  <a:fillRect l="-667" t="-436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69</a:t>
            </a:fld>
            <a:endParaRPr lang="en-US" dirty="0"/>
          </a:p>
        </p:txBody>
      </p:sp>
      <p:graphicFrame>
        <p:nvGraphicFramePr>
          <p:cNvPr id="7" name="Table 6"/>
          <p:cNvGraphicFramePr>
            <a:graphicFrameLocks noGrp="1"/>
          </p:cNvGraphicFramePr>
          <p:nvPr>
            <p:extLst/>
          </p:nvPr>
        </p:nvGraphicFramePr>
        <p:xfrm>
          <a:off x="5254904" y="1123199"/>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Rock</a:t>
                      </a:r>
                    </a:p>
                  </a:txBody>
                  <a:tcPr/>
                </a:tc>
                <a:tc>
                  <a:txBody>
                    <a:bodyPr/>
                    <a:lstStyle/>
                    <a:p>
                      <a:pPr algn="ctr"/>
                      <a:r>
                        <a:rPr lang="en-US" sz="1400" dirty="0"/>
                        <a:t>Paper</a:t>
                      </a:r>
                    </a:p>
                  </a:txBody>
                  <a:tcPr/>
                </a:tc>
                <a:tc>
                  <a:txBody>
                    <a:bodyPr/>
                    <a:lstStyle/>
                    <a:p>
                      <a:pPr algn="ctr"/>
                      <a:r>
                        <a:rPr lang="en-US" sz="1400" dirty="0"/>
                        <a:t>Scissors</a:t>
                      </a:r>
                    </a:p>
                  </a:txBody>
                  <a:tcPr/>
                </a:tc>
                <a:extLst>
                  <a:ext uri="{0D108BD9-81ED-4DB2-BD59-A6C34878D82A}">
                    <a16:rowId xmlns="" xmlns:a16="http://schemas.microsoft.com/office/drawing/2014/main" val="10000"/>
                  </a:ext>
                </a:extLst>
              </a:tr>
              <a:tr h="285036">
                <a:tc>
                  <a:txBody>
                    <a:bodyPr/>
                    <a:lstStyle/>
                    <a:p>
                      <a:pPr algn="ctr"/>
                      <a:r>
                        <a:rPr lang="en-US" sz="1400" dirty="0"/>
                        <a:t>Rock</a:t>
                      </a:r>
                    </a:p>
                  </a:txBody>
                  <a:tcPr/>
                </a:tc>
                <a:tc>
                  <a:txBody>
                    <a:bodyPr/>
                    <a:lstStyle/>
                    <a:p>
                      <a:pPr algn="ctr"/>
                      <a:r>
                        <a:rPr lang="en-US" sz="1400" dirty="0"/>
                        <a:t>0,0</a:t>
                      </a:r>
                    </a:p>
                  </a:txBody>
                  <a:tcPr/>
                </a:tc>
                <a:tc>
                  <a:txBody>
                    <a:bodyPr/>
                    <a:lstStyle/>
                    <a:p>
                      <a:pPr algn="ctr"/>
                      <a:r>
                        <a:rPr lang="en-US" sz="1400" dirty="0" smtClean="0">
                          <a:solidFill>
                            <a:schemeClr val="accent1"/>
                          </a:solidFill>
                        </a:rPr>
                        <a:t>-2,</a:t>
                      </a:r>
                      <a:r>
                        <a:rPr lang="en-US" sz="1400" dirty="0" smtClean="0">
                          <a:solidFill>
                            <a:schemeClr val="tx1"/>
                          </a:solidFill>
                        </a:rPr>
                        <a:t>1</a:t>
                      </a:r>
                      <a:endParaRPr lang="en-US" sz="1400" dirty="0">
                        <a:solidFill>
                          <a:schemeClr val="tx1"/>
                        </a:solidFill>
                      </a:endParaRP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Paper</a:t>
                      </a:r>
                    </a:p>
                  </a:txBody>
                  <a:tcPr/>
                </a:tc>
                <a:tc>
                  <a:txBody>
                    <a:bodyPr/>
                    <a:lstStyle/>
                    <a:p>
                      <a:pPr algn="ctr"/>
                      <a:r>
                        <a:rPr lang="en-US" sz="1400" dirty="0" smtClean="0">
                          <a:solidFill>
                            <a:schemeClr val="accent1"/>
                          </a:solidFill>
                        </a:rPr>
                        <a:t>2</a:t>
                      </a:r>
                      <a:r>
                        <a:rPr lang="en-US" sz="1400" dirty="0" smtClean="0"/>
                        <a:t>,-1</a:t>
                      </a:r>
                      <a:endParaRPr lang="en-US" sz="1400" dirty="0"/>
                    </a:p>
                  </a:txBody>
                  <a:tcPr/>
                </a:tc>
                <a:tc>
                  <a:txBody>
                    <a:bodyPr/>
                    <a:lstStyle/>
                    <a:p>
                      <a:pPr algn="ctr"/>
                      <a:r>
                        <a:rPr lang="en-US" sz="1400" dirty="0"/>
                        <a:t>0,0</a:t>
                      </a:r>
                    </a:p>
                  </a:txBody>
                  <a:tcPr/>
                </a:tc>
                <a:tc>
                  <a:txBody>
                    <a:bodyPr/>
                    <a:lstStyle/>
                    <a:p>
                      <a:pPr algn="ctr"/>
                      <a:r>
                        <a:rPr lang="en-US" sz="1400" dirty="0"/>
                        <a:t>-1,1</a:t>
                      </a:r>
                    </a:p>
                  </a:txBody>
                  <a:tcPr/>
                </a:tc>
                <a:extLst>
                  <a:ext uri="{0D108BD9-81ED-4DB2-BD59-A6C34878D82A}">
                    <a16:rowId xmlns="" xmlns:a16="http://schemas.microsoft.com/office/drawing/2014/main" val="10002"/>
                  </a:ext>
                </a:extLst>
              </a:tr>
              <a:tr h="285036">
                <a:tc>
                  <a:txBody>
                    <a:bodyPr/>
                    <a:lstStyle/>
                    <a:p>
                      <a:pPr algn="ctr"/>
                      <a:r>
                        <a:rPr lang="en-US" sz="1400" dirty="0"/>
                        <a:t>Scissor</a:t>
                      </a:r>
                    </a:p>
                  </a:txBody>
                  <a:tcPr/>
                </a:tc>
                <a:tc>
                  <a:txBody>
                    <a:bodyPr/>
                    <a:lstStyle/>
                    <a:p>
                      <a:pPr algn="ctr"/>
                      <a:r>
                        <a:rPr lang="en-US" sz="1400" dirty="0"/>
                        <a:t>-1,1</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6955420" y="832405"/>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4664101" y="1521512"/>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183386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457200" y="1320333"/>
            <a:ext cx="8229600" cy="3100961"/>
          </a:xfrm>
        </p:spPr>
        <p:txBody>
          <a:bodyPr/>
          <a:lstStyle/>
          <a:p>
            <a:r>
              <a:rPr lang="en-US" dirty="0"/>
              <a:t>Game theory is the study of strategic decision making (of more than one player)</a:t>
            </a:r>
          </a:p>
          <a:p>
            <a:r>
              <a:rPr lang="en-US" dirty="0"/>
              <a:t>Used in economics, political science </a:t>
            </a:r>
            <a:r>
              <a:rPr lang="en-US" dirty="0" smtClean="0"/>
              <a:t>etc.</a:t>
            </a:r>
            <a:endParaRPr lang="en-US" dirty="0"/>
          </a:p>
        </p:txBody>
      </p:sp>
      <p:sp>
        <p:nvSpPr>
          <p:cNvPr id="3" name="Date Placeholder 2"/>
          <p:cNvSpPr>
            <a:spLocks noGrp="1"/>
          </p:cNvSpPr>
          <p:nvPr>
            <p:ph type="dt" sz="half" idx="10"/>
          </p:nvPr>
        </p:nvSpPr>
        <p:spPr>
          <a:xfrm>
            <a:off x="7343192" y="6356350"/>
            <a:ext cx="1346656" cy="365760"/>
          </a:xfrm>
        </p:spPr>
        <p:txBody>
          <a:bodyPr/>
          <a:lstStyle/>
          <a:p>
            <a:fld id="{2867BA19-C39B-4484-AC60-2FEA81A3A1E7}" type="datetime1">
              <a:rPr lang="en-US" smtClean="0"/>
              <a:t>11/29/2018</a:t>
            </a:fld>
            <a:endParaRPr lang="en-US" dirty="0"/>
          </a:p>
        </p:txBody>
      </p:sp>
      <p:pic>
        <p:nvPicPr>
          <p:cNvPr id="12" name="Picture 11" descr="Neumann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111705" y="3236861"/>
            <a:ext cx="1853039" cy="2294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http://cepa.newschool.edu/het/profiles/image/stackel.gif"/>
          <p:cNvPicPr>
            <a:picLocks noChangeAspect="1" noChangeArrowheads="1"/>
          </p:cNvPicPr>
          <p:nvPr/>
        </p:nvPicPr>
        <p:blipFill>
          <a:blip r:embed="rId4" cstate="print"/>
          <a:srcRect/>
          <a:stretch>
            <a:fillRect/>
          </a:stretch>
        </p:blipFill>
        <p:spPr bwMode="auto">
          <a:xfrm>
            <a:off x="6312101" y="3236861"/>
            <a:ext cx="1543391" cy="2294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http://images.suite101.com/457644_com_john_nas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5294" y="3236861"/>
            <a:ext cx="1806257" cy="2294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11"/>
          </p:nvPr>
        </p:nvSpPr>
        <p:spPr/>
        <p:txBody>
          <a:bodyPr/>
          <a:lstStyle/>
          <a:p>
            <a:r>
              <a:rPr lang="en-US" dirty="0"/>
              <a:t>Fei Fang</a:t>
            </a:r>
          </a:p>
        </p:txBody>
      </p:sp>
      <p:sp>
        <p:nvSpPr>
          <p:cNvPr id="11" name="Slide Number Placeholder 10"/>
          <p:cNvSpPr>
            <a:spLocks noGrp="1"/>
          </p:cNvSpPr>
          <p:nvPr>
            <p:ph type="sldNum" sz="quarter" idx="12"/>
          </p:nvPr>
        </p:nvSpPr>
        <p:spPr/>
        <p:txBody>
          <a:bodyPr/>
          <a:lstStyle/>
          <a:p>
            <a:fld id="{A3B20E47-2A4C-4221-B6B9-A2AC2F1C1077}" type="slidenum">
              <a:rPr lang="en-US" smtClean="0"/>
              <a:pPr/>
              <a:t>7</a:t>
            </a:fld>
            <a:r>
              <a:rPr lang="en-US" dirty="0"/>
              <a:t>/72</a:t>
            </a:r>
          </a:p>
        </p:txBody>
      </p:sp>
      <p:sp>
        <p:nvSpPr>
          <p:cNvPr id="4" name="Rectangle 3"/>
          <p:cNvSpPr/>
          <p:nvPr/>
        </p:nvSpPr>
        <p:spPr>
          <a:xfrm>
            <a:off x="2358938" y="5712367"/>
            <a:ext cx="5432898" cy="369332"/>
          </a:xfrm>
          <a:prstGeom prst="rect">
            <a:avLst/>
          </a:prstGeom>
        </p:spPr>
        <p:txBody>
          <a:bodyPr wrap="none">
            <a:spAutoFit/>
          </a:bodyPr>
          <a:lstStyle/>
          <a:p>
            <a:r>
              <a:rPr lang="en-US" dirty="0"/>
              <a:t>Winners of Nobel Memorial Prize in Economic Sciences</a:t>
            </a:r>
          </a:p>
        </p:txBody>
      </p:sp>
      <p:sp>
        <p:nvSpPr>
          <p:cNvPr id="5" name="Rectangle 4"/>
          <p:cNvSpPr/>
          <p:nvPr/>
        </p:nvSpPr>
        <p:spPr>
          <a:xfrm>
            <a:off x="1020116" y="2835881"/>
            <a:ext cx="8011589" cy="369332"/>
          </a:xfrm>
          <a:prstGeom prst="rect">
            <a:avLst/>
          </a:prstGeom>
        </p:spPr>
        <p:txBody>
          <a:bodyPr wrap="square">
            <a:spAutoFit/>
          </a:bodyPr>
          <a:lstStyle/>
          <a:p>
            <a:r>
              <a:rPr lang="de-DE" dirty="0"/>
              <a:t>John von </a:t>
            </a:r>
            <a:r>
              <a:rPr lang="de-DE" dirty="0" smtClean="0"/>
              <a:t>Neumann</a:t>
            </a:r>
            <a:r>
              <a:rPr lang="de-DE" dirty="0"/>
              <a:t> </a:t>
            </a:r>
            <a:r>
              <a:rPr lang="de-DE" dirty="0" smtClean="0"/>
              <a:t>                  John Nash         Heinrich </a:t>
            </a:r>
            <a:r>
              <a:rPr lang="de-DE" dirty="0"/>
              <a:t>Freiherr von Stackelberg</a:t>
            </a:r>
          </a:p>
        </p:txBody>
      </p:sp>
    </p:spTree>
    <p:extLst>
      <p:ext uri="{BB962C8B-B14F-4D97-AF65-F5344CB8AC3E}">
        <p14:creationId xmlns:p14="http://schemas.microsoft.com/office/powerpoint/2010/main" val="1191644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All NEs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1"/>
                <a:ext cx="8229600" cy="3075007"/>
              </a:xfrm>
            </p:spPr>
            <p:txBody>
              <a:bodyPr>
                <a:normAutofit fontScale="92500" lnSpcReduction="20000"/>
              </a:bodyPr>
              <a:lstStyle/>
              <a:p>
                <a:r>
                  <a:rPr lang="en-US" dirty="0" smtClean="0"/>
                  <a:t>Support size =1</a:t>
                </a:r>
              </a:p>
              <a:p>
                <a:pPr lvl="1"/>
                <a:r>
                  <a:rPr lang="en-US" dirty="0" smtClean="0"/>
                  <a:t>No NE</a:t>
                </a:r>
              </a:p>
              <a:p>
                <a:r>
                  <a:rPr lang="en-US" dirty="0" smtClean="0"/>
                  <a:t>Support size =2</a:t>
                </a:r>
              </a:p>
              <a:p>
                <a:pPr lvl="1"/>
                <a:r>
                  <a:rPr lang="en-US" dirty="0" smtClean="0"/>
                  <a:t>Player 1: (R, P); Player 2: (R, P)? Impossible to make any player indifferent between R and P (they always prefer P)</a:t>
                </a:r>
              </a:p>
              <a:p>
                <a:pPr lvl="1"/>
                <a:r>
                  <a:rPr lang="en-US" dirty="0" smtClean="0"/>
                  <a:t>Similar reasoning goes for other pairs</a:t>
                </a:r>
              </a:p>
              <a:p>
                <a:r>
                  <a:rPr lang="en-US" dirty="0" smtClean="0"/>
                  <a:t>Support size=3</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3</m:t>
                        </m:r>
                      </m:sub>
                    </m:sSub>
                    <m:r>
                      <a:rPr lang="en-US" i="1">
                        <a:latin typeface="Cambria Math" panose="02040503050406030204" pitchFamily="18" charset="0"/>
                      </a:rPr>
                      <m:t>)</m:t>
                    </m:r>
                  </m:oMath>
                </a14:m>
                <a:endParaRPr lang="en-US" dirty="0" smtClean="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1"/>
                <a:ext cx="8229600" cy="3075007"/>
              </a:xfrm>
              <a:blipFill rotWithShape="0">
                <a:blip r:embed="rId3"/>
                <a:stretch>
                  <a:fillRect l="-667" t="-436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70</a:t>
            </a:fld>
            <a:endParaRPr lang="en-US" dirty="0"/>
          </a:p>
        </p:txBody>
      </p:sp>
      <p:graphicFrame>
        <p:nvGraphicFramePr>
          <p:cNvPr id="7" name="Table 6"/>
          <p:cNvGraphicFramePr>
            <a:graphicFrameLocks noGrp="1"/>
          </p:cNvGraphicFramePr>
          <p:nvPr>
            <p:extLst/>
          </p:nvPr>
        </p:nvGraphicFramePr>
        <p:xfrm>
          <a:off x="5254904" y="1123199"/>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Rock</a:t>
                      </a:r>
                    </a:p>
                  </a:txBody>
                  <a:tcPr/>
                </a:tc>
                <a:tc>
                  <a:txBody>
                    <a:bodyPr/>
                    <a:lstStyle/>
                    <a:p>
                      <a:pPr algn="ctr"/>
                      <a:r>
                        <a:rPr lang="en-US" sz="1400" dirty="0"/>
                        <a:t>Paper</a:t>
                      </a:r>
                    </a:p>
                  </a:txBody>
                  <a:tcPr/>
                </a:tc>
                <a:tc>
                  <a:txBody>
                    <a:bodyPr/>
                    <a:lstStyle/>
                    <a:p>
                      <a:pPr algn="ctr"/>
                      <a:r>
                        <a:rPr lang="en-US" sz="1400" dirty="0"/>
                        <a:t>Scissors</a:t>
                      </a:r>
                    </a:p>
                  </a:txBody>
                  <a:tcPr/>
                </a:tc>
                <a:extLst>
                  <a:ext uri="{0D108BD9-81ED-4DB2-BD59-A6C34878D82A}">
                    <a16:rowId xmlns="" xmlns:a16="http://schemas.microsoft.com/office/drawing/2014/main" val="10000"/>
                  </a:ext>
                </a:extLst>
              </a:tr>
              <a:tr h="285036">
                <a:tc>
                  <a:txBody>
                    <a:bodyPr/>
                    <a:lstStyle/>
                    <a:p>
                      <a:pPr algn="ctr"/>
                      <a:r>
                        <a:rPr lang="en-US" sz="1400" dirty="0"/>
                        <a:t>Rock</a:t>
                      </a:r>
                    </a:p>
                  </a:txBody>
                  <a:tcPr/>
                </a:tc>
                <a:tc>
                  <a:txBody>
                    <a:bodyPr/>
                    <a:lstStyle/>
                    <a:p>
                      <a:pPr algn="ctr"/>
                      <a:r>
                        <a:rPr lang="en-US" sz="1400" dirty="0"/>
                        <a:t>0,0</a:t>
                      </a:r>
                    </a:p>
                  </a:txBody>
                  <a:tcPr/>
                </a:tc>
                <a:tc>
                  <a:txBody>
                    <a:bodyPr/>
                    <a:lstStyle/>
                    <a:p>
                      <a:pPr algn="ctr"/>
                      <a:r>
                        <a:rPr lang="en-US" sz="1400" dirty="0" smtClean="0">
                          <a:solidFill>
                            <a:schemeClr val="accent1"/>
                          </a:solidFill>
                        </a:rPr>
                        <a:t>-2,</a:t>
                      </a:r>
                      <a:r>
                        <a:rPr lang="en-US" sz="1400" dirty="0" smtClean="0">
                          <a:solidFill>
                            <a:schemeClr val="tx1"/>
                          </a:solidFill>
                        </a:rPr>
                        <a:t>1</a:t>
                      </a:r>
                      <a:endParaRPr lang="en-US" sz="1400" dirty="0">
                        <a:solidFill>
                          <a:schemeClr val="tx1"/>
                        </a:solidFill>
                      </a:endParaRP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Paper</a:t>
                      </a:r>
                    </a:p>
                  </a:txBody>
                  <a:tcPr/>
                </a:tc>
                <a:tc>
                  <a:txBody>
                    <a:bodyPr/>
                    <a:lstStyle/>
                    <a:p>
                      <a:pPr algn="ctr"/>
                      <a:r>
                        <a:rPr lang="en-US" sz="1400" dirty="0" smtClean="0">
                          <a:solidFill>
                            <a:schemeClr val="accent1"/>
                          </a:solidFill>
                        </a:rPr>
                        <a:t>2</a:t>
                      </a:r>
                      <a:r>
                        <a:rPr lang="en-US" sz="1400" dirty="0" smtClean="0"/>
                        <a:t>,-1</a:t>
                      </a:r>
                      <a:endParaRPr lang="en-US" sz="1400" dirty="0"/>
                    </a:p>
                  </a:txBody>
                  <a:tcPr/>
                </a:tc>
                <a:tc>
                  <a:txBody>
                    <a:bodyPr/>
                    <a:lstStyle/>
                    <a:p>
                      <a:pPr algn="ctr"/>
                      <a:r>
                        <a:rPr lang="en-US" sz="1400" dirty="0"/>
                        <a:t>0,0</a:t>
                      </a:r>
                    </a:p>
                  </a:txBody>
                  <a:tcPr/>
                </a:tc>
                <a:tc>
                  <a:txBody>
                    <a:bodyPr/>
                    <a:lstStyle/>
                    <a:p>
                      <a:pPr algn="ctr"/>
                      <a:r>
                        <a:rPr lang="en-US" sz="1400" dirty="0"/>
                        <a:t>-1,1</a:t>
                      </a:r>
                    </a:p>
                  </a:txBody>
                  <a:tcPr/>
                </a:tc>
                <a:extLst>
                  <a:ext uri="{0D108BD9-81ED-4DB2-BD59-A6C34878D82A}">
                    <a16:rowId xmlns="" xmlns:a16="http://schemas.microsoft.com/office/drawing/2014/main" val="10002"/>
                  </a:ext>
                </a:extLst>
              </a:tr>
              <a:tr h="285036">
                <a:tc>
                  <a:txBody>
                    <a:bodyPr/>
                    <a:lstStyle/>
                    <a:p>
                      <a:pPr algn="ctr"/>
                      <a:r>
                        <a:rPr lang="en-US" sz="1400" dirty="0"/>
                        <a:t>Scissor</a:t>
                      </a:r>
                    </a:p>
                  </a:txBody>
                  <a:tcPr/>
                </a:tc>
                <a:tc>
                  <a:txBody>
                    <a:bodyPr/>
                    <a:lstStyle/>
                    <a:p>
                      <a:pPr algn="ctr"/>
                      <a:r>
                        <a:rPr lang="en-US" sz="1400" dirty="0"/>
                        <a:t>-1,1</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6955420" y="832405"/>
            <a:ext cx="818908" cy="307777"/>
          </a:xfrm>
          <a:prstGeom prst="rect">
            <a:avLst/>
          </a:prstGeom>
          <a:noFill/>
        </p:spPr>
        <p:txBody>
          <a:bodyPr wrap="square" rtlCol="0">
            <a:spAutoFit/>
          </a:bodyPr>
          <a:lstStyle/>
          <a:p>
            <a:r>
              <a:rPr lang="en-US" sz="1400" dirty="0"/>
              <a:t>Player 2</a:t>
            </a:r>
          </a:p>
        </p:txBody>
      </p:sp>
      <p:sp>
        <p:nvSpPr>
          <p:cNvPr id="9" name="TextBox 8"/>
          <p:cNvSpPr txBox="1"/>
          <p:nvPr/>
        </p:nvSpPr>
        <p:spPr>
          <a:xfrm rot="16200000">
            <a:off x="4664101" y="1521512"/>
            <a:ext cx="752286" cy="307777"/>
          </a:xfrm>
          <a:prstGeom prst="rect">
            <a:avLst/>
          </a:prstGeom>
          <a:noFill/>
        </p:spPr>
        <p:txBody>
          <a:bodyPr wrap="square" rtlCol="0">
            <a:spAutoFit/>
          </a:bodyPr>
          <a:lstStyle/>
          <a:p>
            <a:r>
              <a:rPr lang="en-US" sz="1400" dirty="0"/>
              <a:t>Player 1</a:t>
            </a:r>
          </a:p>
        </p:txBody>
      </p:sp>
      <mc:AlternateContent xmlns:mc="http://schemas.openxmlformats.org/markup-compatibility/2006" xmlns:a14="http://schemas.microsoft.com/office/drawing/2010/main">
        <mc:Choice Requires="a14">
          <p:sp>
            <p:nvSpPr>
              <p:cNvPr id="11" name="TextBox 10"/>
              <p:cNvSpPr txBox="1"/>
              <p:nvPr/>
            </p:nvSpPr>
            <p:spPr>
              <a:xfrm>
                <a:off x="612648" y="4113686"/>
                <a:ext cx="7578370" cy="1869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b="0"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m:oMathPara>
                </a14:m>
                <a:endParaRPr lang="en-US" dirty="0" smtClean="0"/>
              </a:p>
              <a:p>
                <a:r>
                  <a:rPr lang="en-US"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smtClean="0"/>
              </a:p>
              <a:p>
                <a:r>
                  <a:rPr lang="en-US" dirty="0" smtClean="0"/>
                  <a:t>Then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smtClean="0"/>
              </a:p>
              <a:p>
                <a:r>
                  <a:rPr lang="en-US" dirty="0" smtClean="0"/>
                  <a:t>So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smtClean="0"/>
              </a:p>
              <a:p>
                <a:r>
                  <a:rPr lang="en-US" dirty="0" smtClean="0"/>
                  <a:t>So </a:t>
                </a:r>
                <a14:m>
                  <m:oMath xmlns:m="http://schemas.openxmlformats.org/officeDocument/2006/math">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2648" y="4113686"/>
                <a:ext cx="7578370" cy="1869871"/>
              </a:xfrm>
              <a:prstGeom prst="rect">
                <a:avLst/>
              </a:prstGeom>
              <a:blipFill rotWithShape="0">
                <a:blip r:embed="rId4"/>
                <a:stretch>
                  <a:fillRect l="-724" b="-977"/>
                </a:stretch>
              </a:blipFill>
            </p:spPr>
            <p:txBody>
              <a:bodyPr/>
              <a:lstStyle/>
              <a:p>
                <a:r>
                  <a:rPr lang="en-US">
                    <a:noFill/>
                  </a:rPr>
                  <a:t> </a:t>
                </a:r>
              </a:p>
            </p:txBody>
          </p:sp>
        </mc:Fallback>
      </mc:AlternateContent>
    </p:spTree>
    <p:extLst>
      <p:ext uri="{BB962C8B-B14F-4D97-AF65-F5344CB8AC3E}">
        <p14:creationId xmlns:p14="http://schemas.microsoft.com/office/powerpoint/2010/main" val="51883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All NEs</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71</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095738" y="4227978"/>
                <a:ext cx="6408118" cy="1869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m:oMathPara>
                </a14:m>
                <a:endParaRPr lang="en-US" dirty="0" smtClean="0"/>
              </a:p>
              <a:p>
                <a:r>
                  <a:rPr lang="en-US"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a14:m>
                <a:endParaRPr lang="en-US" dirty="0" smtClean="0"/>
              </a:p>
              <a:p>
                <a:r>
                  <a:rPr lang="en-US" dirty="0" smtClean="0"/>
                  <a:t>Then </a:t>
                </a:r>
                <a14:m>
                  <m:oMath xmlns:m="http://schemas.openxmlformats.org/officeDocument/2006/math">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oMath>
                </a14:m>
                <a:endParaRPr lang="en-US" dirty="0" smtClean="0"/>
              </a:p>
              <a:p>
                <a:r>
                  <a:rPr lang="en-US" dirty="0" smtClean="0"/>
                  <a:t>So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oMath>
                </a14:m>
                <a:endParaRPr lang="en-US" dirty="0" smtClean="0"/>
              </a:p>
              <a:p>
                <a:r>
                  <a:rPr lang="en-US" dirty="0" smtClean="0"/>
                  <a:t>So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95738" y="4227978"/>
                <a:ext cx="6408118" cy="1869871"/>
              </a:xfrm>
              <a:prstGeom prst="rect">
                <a:avLst/>
              </a:prstGeom>
              <a:blipFill rotWithShape="0">
                <a:blip r:embed="rId2"/>
                <a:stretch>
                  <a:fillRect l="-856" b="-1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457200" y="1219201"/>
                <a:ext cx="8229600" cy="3075007"/>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Support size =1</a:t>
                </a:r>
              </a:p>
              <a:p>
                <a:pPr lvl="1"/>
                <a:r>
                  <a:rPr lang="en-US" dirty="0" smtClean="0"/>
                  <a:t>No NE</a:t>
                </a:r>
              </a:p>
              <a:p>
                <a:r>
                  <a:rPr lang="en-US" dirty="0" smtClean="0"/>
                  <a:t>Support size =2</a:t>
                </a:r>
              </a:p>
              <a:p>
                <a:pPr lvl="1"/>
                <a:r>
                  <a:rPr lang="en-US" dirty="0" smtClean="0"/>
                  <a:t>Player 1: (R, P); Player 2: (R, P)? Impossible to make any player indifferent between R and P (they always prefer P)</a:t>
                </a:r>
              </a:p>
              <a:p>
                <a:pPr lvl="1"/>
                <a:r>
                  <a:rPr lang="en-US" dirty="0" smtClean="0"/>
                  <a:t>Similar reasoning goes for other pairs</a:t>
                </a:r>
              </a:p>
              <a:p>
                <a:r>
                  <a:rPr lang="en-US" dirty="0" smtClean="0"/>
                  <a:t>Support size=3</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2</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3</m:t>
                        </m:r>
                      </m:sub>
                    </m:sSub>
                    <m:r>
                      <a:rPr lang="en-US" i="1" smtClean="0">
                        <a:latin typeface="Cambria Math" panose="02040503050406030204" pitchFamily="18" charset="0"/>
                      </a:rPr>
                      <m:t>)</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rPr>
                          <m:t>𝑦</m:t>
                        </m:r>
                      </m:e>
                      <m:sub>
                        <m:r>
                          <a:rPr lang="en-US" i="1">
                            <a:latin typeface="Cambria Math" panose="02040503050406030204" pitchFamily="18" charset="0"/>
                          </a:rPr>
                          <m:t>3</m:t>
                        </m:r>
                      </m:sub>
                    </m:sSub>
                    <m:r>
                      <a:rPr lang="en-US" i="1">
                        <a:latin typeface="Cambria Math" panose="02040503050406030204" pitchFamily="18" charset="0"/>
                      </a:rPr>
                      <m:t>)</m:t>
                    </m:r>
                  </m:oMath>
                </a14:m>
                <a:endParaRPr lang="en-US" dirty="0" smtClean="0"/>
              </a:p>
              <a:p>
                <a:pPr lvl="1"/>
                <a:endParaRPr lang="en-US" dirty="0"/>
              </a:p>
              <a:p>
                <a:pPr lvl="1"/>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57200" y="1219201"/>
                <a:ext cx="8229600" cy="3075007"/>
              </a:xfrm>
              <a:prstGeom prst="rect">
                <a:avLst/>
              </a:prstGeom>
              <a:blipFill rotWithShape="0">
                <a:blip r:embed="rId3"/>
                <a:stretch>
                  <a:fillRect l="-667" t="-4365"/>
                </a:stretch>
              </a:blipFill>
            </p:spPr>
            <p:txBody>
              <a:bodyPr/>
              <a:lstStyle/>
              <a:p>
                <a:r>
                  <a:rPr lang="en-US">
                    <a:noFill/>
                  </a:rPr>
                  <a:t> </a:t>
                </a:r>
              </a:p>
            </p:txBody>
          </p:sp>
        </mc:Fallback>
      </mc:AlternateContent>
      <p:graphicFrame>
        <p:nvGraphicFramePr>
          <p:cNvPr id="9" name="Table 8"/>
          <p:cNvGraphicFramePr>
            <a:graphicFrameLocks noGrp="1"/>
          </p:cNvGraphicFramePr>
          <p:nvPr>
            <p:extLst/>
          </p:nvPr>
        </p:nvGraphicFramePr>
        <p:xfrm>
          <a:off x="5254904" y="1123199"/>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 xmlns:a16="http://schemas.microsoft.com/office/drawing/2014/main" val="20000"/>
                    </a:ext>
                  </a:extLst>
                </a:gridCol>
                <a:gridCol w="797689">
                  <a:extLst>
                    <a:ext uri="{9D8B030D-6E8A-4147-A177-3AD203B41FA5}">
                      <a16:colId xmlns="" xmlns:a16="http://schemas.microsoft.com/office/drawing/2014/main" val="20001"/>
                    </a:ext>
                  </a:extLst>
                </a:gridCol>
                <a:gridCol w="797689">
                  <a:extLst>
                    <a:ext uri="{9D8B030D-6E8A-4147-A177-3AD203B41FA5}">
                      <a16:colId xmlns="" xmlns:a16="http://schemas.microsoft.com/office/drawing/2014/main" val="20002"/>
                    </a:ext>
                  </a:extLst>
                </a:gridCol>
                <a:gridCol w="797689">
                  <a:extLst>
                    <a:ext uri="{9D8B030D-6E8A-4147-A177-3AD203B41FA5}">
                      <a16:colId xmlns=""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Rock</a:t>
                      </a:r>
                    </a:p>
                  </a:txBody>
                  <a:tcPr/>
                </a:tc>
                <a:tc>
                  <a:txBody>
                    <a:bodyPr/>
                    <a:lstStyle/>
                    <a:p>
                      <a:pPr algn="ctr"/>
                      <a:r>
                        <a:rPr lang="en-US" sz="1400" dirty="0"/>
                        <a:t>Paper</a:t>
                      </a:r>
                    </a:p>
                  </a:txBody>
                  <a:tcPr/>
                </a:tc>
                <a:tc>
                  <a:txBody>
                    <a:bodyPr/>
                    <a:lstStyle/>
                    <a:p>
                      <a:pPr algn="ctr"/>
                      <a:r>
                        <a:rPr lang="en-US" sz="1400" dirty="0"/>
                        <a:t>Scissors</a:t>
                      </a:r>
                    </a:p>
                  </a:txBody>
                  <a:tcPr/>
                </a:tc>
                <a:extLst>
                  <a:ext uri="{0D108BD9-81ED-4DB2-BD59-A6C34878D82A}">
                    <a16:rowId xmlns="" xmlns:a16="http://schemas.microsoft.com/office/drawing/2014/main" val="10000"/>
                  </a:ext>
                </a:extLst>
              </a:tr>
              <a:tr h="285036">
                <a:tc>
                  <a:txBody>
                    <a:bodyPr/>
                    <a:lstStyle/>
                    <a:p>
                      <a:pPr algn="ctr"/>
                      <a:r>
                        <a:rPr lang="en-US" sz="1400" dirty="0"/>
                        <a:t>Rock</a:t>
                      </a:r>
                    </a:p>
                  </a:txBody>
                  <a:tcPr/>
                </a:tc>
                <a:tc>
                  <a:txBody>
                    <a:bodyPr/>
                    <a:lstStyle/>
                    <a:p>
                      <a:pPr algn="ctr"/>
                      <a:r>
                        <a:rPr lang="en-US" sz="1400" dirty="0"/>
                        <a:t>0,0</a:t>
                      </a:r>
                    </a:p>
                  </a:txBody>
                  <a:tcPr/>
                </a:tc>
                <a:tc>
                  <a:txBody>
                    <a:bodyPr/>
                    <a:lstStyle/>
                    <a:p>
                      <a:pPr algn="ctr"/>
                      <a:r>
                        <a:rPr lang="en-US" sz="1400" dirty="0" smtClean="0">
                          <a:solidFill>
                            <a:schemeClr val="accent1"/>
                          </a:solidFill>
                        </a:rPr>
                        <a:t>-2,</a:t>
                      </a:r>
                      <a:r>
                        <a:rPr lang="en-US" sz="1400" dirty="0" smtClean="0">
                          <a:solidFill>
                            <a:schemeClr val="tx1"/>
                          </a:solidFill>
                        </a:rPr>
                        <a:t>1</a:t>
                      </a:r>
                      <a:endParaRPr lang="en-US" sz="1400" dirty="0">
                        <a:solidFill>
                          <a:schemeClr val="tx1"/>
                        </a:solidFill>
                      </a:endParaRPr>
                    </a:p>
                  </a:txBody>
                  <a:tcPr/>
                </a:tc>
                <a:tc>
                  <a:txBody>
                    <a:bodyPr/>
                    <a:lstStyle/>
                    <a:p>
                      <a:pPr algn="ctr"/>
                      <a:r>
                        <a:rPr lang="en-US" sz="1400" dirty="0"/>
                        <a:t>1,-1</a:t>
                      </a:r>
                    </a:p>
                  </a:txBody>
                  <a:tcPr/>
                </a:tc>
                <a:extLst>
                  <a:ext uri="{0D108BD9-81ED-4DB2-BD59-A6C34878D82A}">
                    <a16:rowId xmlns="" xmlns:a16="http://schemas.microsoft.com/office/drawing/2014/main" val="10001"/>
                  </a:ext>
                </a:extLst>
              </a:tr>
              <a:tr h="285036">
                <a:tc>
                  <a:txBody>
                    <a:bodyPr/>
                    <a:lstStyle/>
                    <a:p>
                      <a:pPr algn="ctr"/>
                      <a:r>
                        <a:rPr lang="en-US" sz="1400" dirty="0"/>
                        <a:t>Paper</a:t>
                      </a:r>
                    </a:p>
                  </a:txBody>
                  <a:tcPr/>
                </a:tc>
                <a:tc>
                  <a:txBody>
                    <a:bodyPr/>
                    <a:lstStyle/>
                    <a:p>
                      <a:pPr algn="ctr"/>
                      <a:r>
                        <a:rPr lang="en-US" sz="1400" dirty="0" smtClean="0">
                          <a:solidFill>
                            <a:schemeClr val="accent1"/>
                          </a:solidFill>
                        </a:rPr>
                        <a:t>2</a:t>
                      </a:r>
                      <a:r>
                        <a:rPr lang="en-US" sz="1400" dirty="0" smtClean="0"/>
                        <a:t>,-1</a:t>
                      </a:r>
                      <a:endParaRPr lang="en-US" sz="1400" dirty="0"/>
                    </a:p>
                  </a:txBody>
                  <a:tcPr/>
                </a:tc>
                <a:tc>
                  <a:txBody>
                    <a:bodyPr/>
                    <a:lstStyle/>
                    <a:p>
                      <a:pPr algn="ctr"/>
                      <a:r>
                        <a:rPr lang="en-US" sz="1400" dirty="0"/>
                        <a:t>0,0</a:t>
                      </a:r>
                    </a:p>
                  </a:txBody>
                  <a:tcPr/>
                </a:tc>
                <a:tc>
                  <a:txBody>
                    <a:bodyPr/>
                    <a:lstStyle/>
                    <a:p>
                      <a:pPr algn="ctr"/>
                      <a:r>
                        <a:rPr lang="en-US" sz="1400" dirty="0"/>
                        <a:t>-1,1</a:t>
                      </a:r>
                    </a:p>
                  </a:txBody>
                  <a:tcPr/>
                </a:tc>
                <a:extLst>
                  <a:ext uri="{0D108BD9-81ED-4DB2-BD59-A6C34878D82A}">
                    <a16:rowId xmlns="" xmlns:a16="http://schemas.microsoft.com/office/drawing/2014/main" val="10002"/>
                  </a:ext>
                </a:extLst>
              </a:tr>
              <a:tr h="285036">
                <a:tc>
                  <a:txBody>
                    <a:bodyPr/>
                    <a:lstStyle/>
                    <a:p>
                      <a:pPr algn="ctr"/>
                      <a:r>
                        <a:rPr lang="en-US" sz="1400" dirty="0"/>
                        <a:t>Scissor</a:t>
                      </a:r>
                    </a:p>
                  </a:txBody>
                  <a:tcPr/>
                </a:tc>
                <a:tc>
                  <a:txBody>
                    <a:bodyPr/>
                    <a:lstStyle/>
                    <a:p>
                      <a:pPr algn="ctr"/>
                      <a:r>
                        <a:rPr lang="en-US" sz="1400" dirty="0"/>
                        <a:t>-1,1</a:t>
                      </a:r>
                    </a:p>
                  </a:txBody>
                  <a:tcPr/>
                </a:tc>
                <a:tc>
                  <a:txBody>
                    <a:bodyPr/>
                    <a:lstStyle/>
                    <a:p>
                      <a:pPr algn="ctr"/>
                      <a:r>
                        <a:rPr lang="en-US" sz="1400" dirty="0"/>
                        <a:t>1,-1</a:t>
                      </a:r>
                    </a:p>
                  </a:txBody>
                  <a:tcPr/>
                </a:tc>
                <a:tc>
                  <a:txBody>
                    <a:bodyPr/>
                    <a:lstStyle/>
                    <a:p>
                      <a:pPr algn="ctr"/>
                      <a:r>
                        <a:rPr lang="en-US" sz="1400" dirty="0"/>
                        <a:t>0,0</a:t>
                      </a:r>
                    </a:p>
                  </a:txBody>
                  <a:tcPr/>
                </a:tc>
                <a:extLst>
                  <a:ext uri="{0D108BD9-81ED-4DB2-BD59-A6C34878D82A}">
                    <a16:rowId xmlns="" xmlns:a16="http://schemas.microsoft.com/office/drawing/2014/main" val="10003"/>
                  </a:ext>
                </a:extLst>
              </a:tr>
            </a:tbl>
          </a:graphicData>
        </a:graphic>
      </p:graphicFrame>
      <p:sp>
        <p:nvSpPr>
          <p:cNvPr id="10" name="TextBox 9"/>
          <p:cNvSpPr txBox="1"/>
          <p:nvPr/>
        </p:nvSpPr>
        <p:spPr>
          <a:xfrm>
            <a:off x="6955420" y="832405"/>
            <a:ext cx="818908" cy="307777"/>
          </a:xfrm>
          <a:prstGeom prst="rect">
            <a:avLst/>
          </a:prstGeom>
          <a:noFill/>
        </p:spPr>
        <p:txBody>
          <a:bodyPr wrap="square" rtlCol="0">
            <a:spAutoFit/>
          </a:bodyPr>
          <a:lstStyle/>
          <a:p>
            <a:r>
              <a:rPr lang="en-US" sz="1400" dirty="0"/>
              <a:t>Player 2</a:t>
            </a:r>
          </a:p>
        </p:txBody>
      </p:sp>
      <p:sp>
        <p:nvSpPr>
          <p:cNvPr id="11" name="TextBox 10"/>
          <p:cNvSpPr txBox="1"/>
          <p:nvPr/>
        </p:nvSpPr>
        <p:spPr>
          <a:xfrm rot="16200000">
            <a:off x="4664101" y="1521512"/>
            <a:ext cx="752286" cy="307777"/>
          </a:xfrm>
          <a:prstGeom prst="rect">
            <a:avLst/>
          </a:prstGeom>
          <a:noFill/>
        </p:spPr>
        <p:txBody>
          <a:bodyPr wrap="square" rtlCol="0">
            <a:spAutoFit/>
          </a:bodyPr>
          <a:lstStyle/>
          <a:p>
            <a:r>
              <a:rPr lang="en-US" sz="1400" dirty="0"/>
              <a:t>Player 1</a:t>
            </a:r>
          </a:p>
        </p:txBody>
      </p:sp>
    </p:spTree>
    <p:extLst>
      <p:ext uri="{BB962C8B-B14F-4D97-AF65-F5344CB8AC3E}">
        <p14:creationId xmlns:p14="http://schemas.microsoft.com/office/powerpoint/2010/main" val="290084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endParaRPr lang="en-US" dirty="0" smtClean="0"/>
              </a:p>
              <a:p>
                <a:r>
                  <a:rPr lang="en-US" dirty="0"/>
                  <a:t>A game in </a:t>
                </a:r>
                <a:r>
                  <a:rPr lang="en-US" dirty="0">
                    <a:solidFill>
                      <a:srgbClr val="0070C0"/>
                    </a:solidFill>
                  </a:rPr>
                  <a:t>normal form </a:t>
                </a:r>
                <a:r>
                  <a:rPr lang="en-US" dirty="0"/>
                  <a:t>consists of</a:t>
                </a:r>
              </a:p>
              <a:p>
                <a:pPr lvl="1"/>
                <a:r>
                  <a:rPr lang="en-US" dirty="0"/>
                  <a:t>Set of players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𝑛</m:t>
                        </m:r>
                      </m:e>
                    </m:d>
                  </m:oMath>
                </a14:m>
                <a:endParaRPr lang="en-US" b="0" dirty="0"/>
              </a:p>
              <a:p>
                <a:pPr lvl="1"/>
                <a:r>
                  <a:rPr lang="en-US" dirty="0"/>
                  <a:t>Set of strategies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e>
                    </m:nary>
                  </m:oMath>
                </a14:m>
                <a:endParaRPr lang="en-US" dirty="0"/>
              </a:p>
              <a:p>
                <a:pPr lvl="1"/>
                <a:r>
                  <a:rPr lang="en-US" dirty="0"/>
                  <a:t>Payoffs / Utility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ℝ</m:t>
                    </m:r>
                  </m:oMath>
                </a14:m>
                <a:endParaRPr lang="en-US" b="0"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b="0" dirty="0"/>
              </a:p>
              <a:p>
                <a:pPr lvl="1"/>
                <a:r>
                  <a:rPr lang="en-US" dirty="0"/>
                  <a:t>Players move </a:t>
                </a:r>
                <a:r>
                  <a:rPr lang="en-US" dirty="0" smtClean="0"/>
                  <a:t>simultaneously and the game ends immediately  afterwards</a:t>
                </a:r>
                <a:endParaRPr lang="en-US" dirty="0"/>
              </a:p>
              <a:p>
                <a:pPr lvl="1"/>
                <a:endParaRPr lang="en-US" dirty="0"/>
              </a:p>
              <a:p>
                <a:r>
                  <a:rPr lang="en-US" dirty="0"/>
                  <a:t>Strategy profile </a:t>
                </a:r>
                <a14:m>
                  <m:oMath xmlns:m="http://schemas.openxmlformats.org/officeDocument/2006/math">
                    <m:r>
                      <a:rPr lang="en-US" b="1" i="0" smtClean="0">
                        <a:latin typeface="Cambria Math" panose="02040503050406030204" pitchFamily="18" charset="0"/>
                      </a:rPr>
                      <m:t>𝐬</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𝑛</m:t>
                            </m:r>
                          </m:sub>
                        </m:sSub>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𝑖</m:t>
                        </m:r>
                      </m:sub>
                    </m:sSub>
                  </m:oMath>
                </a14:m>
                <a:endParaRPr lang="en-US" dirty="0"/>
              </a:p>
              <a:p>
                <a:r>
                  <a:rPr lang="en-US" dirty="0"/>
                  <a:t>Outcome / Utility profile </a:t>
                </a:r>
                <a14:m>
                  <m:oMath xmlns:m="http://schemas.openxmlformats.org/officeDocument/2006/math">
                    <m:r>
                      <a:rPr lang="en-US" i="1">
                        <a:latin typeface="Cambria Math" panose="02040503050406030204" pitchFamily="18" charset="0"/>
                      </a:rPr>
                      <m:t>𝑢</m:t>
                    </m:r>
                    <m:r>
                      <a:rPr lang="en-US" b="0" i="1" smtClean="0">
                        <a:latin typeface="Cambria Math" panose="02040503050406030204" pitchFamily="18" charset="0"/>
                      </a:rPr>
                      <m:t>(</m:t>
                    </m:r>
                    <m:r>
                      <a:rPr lang="en-US" b="1" i="0" smtClean="0">
                        <a:latin typeface="Cambria Math" panose="02040503050406030204" pitchFamily="18" charset="0"/>
                      </a:rPr>
                      <m:t>𝐬</m:t>
                    </m:r>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b="0" i="1" smtClean="0">
                            <a:latin typeface="Cambria Math" panose="02040503050406030204" pitchFamily="18" charset="0"/>
                          </a:rPr>
                          <m:t>(</m:t>
                        </m:r>
                        <m:r>
                          <a:rPr lang="en-US" b="1">
                            <a:latin typeface="Cambria Math" panose="02040503050406030204" pitchFamily="18" charset="0"/>
                          </a:rPr>
                          <m:t>𝐬</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r>
                          <a:rPr lang="en-US" b="0" i="1" smtClean="0">
                            <a:latin typeface="Cambria Math" panose="02040503050406030204" pitchFamily="18" charset="0"/>
                          </a:rPr>
                          <m:t>(</m:t>
                        </m:r>
                        <m:r>
                          <a:rPr lang="en-US" b="1">
                            <a:latin typeface="Cambria Math" panose="02040503050406030204" pitchFamily="18" charset="0"/>
                          </a:rPr>
                          <m:t>𝐬</m:t>
                        </m:r>
                        <m:r>
                          <a:rPr lang="en-US" b="0" i="1" smtClean="0">
                            <a:latin typeface="Cambria Math" panose="02040503050406030204" pitchFamily="18" charset="0"/>
                          </a:rPr>
                          <m:t>)</m:t>
                        </m:r>
                      </m:e>
                    </m:d>
                  </m:oMath>
                </a14:m>
                <a:endParaRPr lang="en-US" dirty="0"/>
              </a:p>
              <a:p>
                <a:r>
                  <a:rPr lang="en-US" dirty="0"/>
                  <a:t>Zero-Sum Game: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0" smtClean="0">
                                <a:latin typeface="Cambria Math" panose="02040503050406030204" pitchFamily="18" charset="0"/>
                              </a:rPr>
                              <m:t>𝐬</m:t>
                            </m:r>
                          </m:e>
                        </m:d>
                      </m:e>
                    </m:nary>
                    <m:r>
                      <a:rPr lang="en-US" b="0" i="1" smtClean="0">
                        <a:latin typeface="Cambria Math" panose="02040503050406030204" pitchFamily="18" charset="0"/>
                      </a:rPr>
                      <m:t>=0,∀</m:t>
                    </m:r>
                    <m:r>
                      <a:rPr lang="en-US" b="1" i="0" smtClean="0">
                        <a:latin typeface="Cambria Math" panose="02040503050406030204" pitchFamily="18" charset="0"/>
                      </a:rPr>
                      <m:t>𝐬</m:t>
                    </m:r>
                  </m:oMath>
                </a14:m>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8</a:t>
            </a:fld>
            <a:endParaRPr lang="en-US" dirty="0"/>
          </a:p>
        </p:txBody>
      </p:sp>
      <p:sp>
        <p:nvSpPr>
          <p:cNvPr id="7" name="Rectangle 6"/>
          <p:cNvSpPr/>
          <p:nvPr/>
        </p:nvSpPr>
        <p:spPr>
          <a:xfrm>
            <a:off x="1821911" y="1427109"/>
            <a:ext cx="4304127" cy="369332"/>
          </a:xfrm>
          <a:prstGeom prst="rect">
            <a:avLst/>
          </a:prstGeom>
        </p:spPr>
        <p:txBody>
          <a:bodyPr wrap="none">
            <a:spAutoFit/>
          </a:bodyPr>
          <a:lstStyle/>
          <a:p>
            <a:r>
              <a:rPr lang="en-US" dirty="0">
                <a:solidFill>
                  <a:srgbClr val="0070C0"/>
                </a:solidFill>
              </a:rPr>
              <a:t>(Matrix form, Strategic form, Standard form)</a:t>
            </a:r>
          </a:p>
        </p:txBody>
      </p:sp>
    </p:spTree>
    <p:extLst>
      <p:ext uri="{BB962C8B-B14F-4D97-AF65-F5344CB8AC3E}">
        <p14:creationId xmlns:p14="http://schemas.microsoft.com/office/powerpoint/2010/main" val="242898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Normal-Form Games</a:t>
            </a:r>
          </a:p>
        </p:txBody>
      </p:sp>
      <p:sp>
        <p:nvSpPr>
          <p:cNvPr id="3" name="Content Placeholder 2"/>
          <p:cNvSpPr>
            <a:spLocks noGrp="1"/>
          </p:cNvSpPr>
          <p:nvPr>
            <p:ph sz="quarter" idx="1"/>
          </p:nvPr>
        </p:nvSpPr>
        <p:spPr/>
        <p:txBody>
          <a:bodyPr/>
          <a:lstStyle/>
          <a:p>
            <a:r>
              <a:rPr lang="en-US" dirty="0"/>
              <a:t>Prisoner’s Dilemma (PD)</a:t>
            </a:r>
          </a:p>
          <a:p>
            <a:pPr lvl="1"/>
            <a:r>
              <a:rPr lang="en-US" dirty="0"/>
              <a:t>Two suspects are charged with a crime</a:t>
            </a:r>
          </a:p>
          <a:p>
            <a:pPr lvl="2"/>
            <a:r>
              <a:rPr lang="en-US" dirty="0"/>
              <a:t>If both Cooperate: 1 year in jail each</a:t>
            </a:r>
          </a:p>
          <a:p>
            <a:pPr lvl="2"/>
            <a:r>
              <a:rPr lang="en-US" dirty="0"/>
              <a:t>If one Defect (rat out the other person), one Cooperate: 0 year for (D), 3 years for (C)</a:t>
            </a:r>
          </a:p>
          <a:p>
            <a:pPr lvl="2"/>
            <a:r>
              <a:rPr lang="en-US" dirty="0"/>
              <a:t>If both Defect: 2 years in jail each</a:t>
            </a:r>
          </a:p>
          <a:p>
            <a:r>
              <a:rPr lang="en-US" dirty="0"/>
              <a:t>Variation: Split or Steal</a:t>
            </a:r>
          </a:p>
        </p:txBody>
      </p:sp>
      <p:sp>
        <p:nvSpPr>
          <p:cNvPr id="4" name="Date Placeholder 3"/>
          <p:cNvSpPr>
            <a:spLocks noGrp="1"/>
          </p:cNvSpPr>
          <p:nvPr>
            <p:ph type="dt" sz="half" idx="10"/>
          </p:nvPr>
        </p:nvSpPr>
        <p:spPr/>
        <p:txBody>
          <a:bodyPr/>
          <a:lstStyle/>
          <a:p>
            <a:fld id="{25DF680D-2C67-4C95-A53E-F5B5FCCE787F}" type="datetime1">
              <a:rPr lang="en-US" smtClean="0"/>
              <a:t>11/29/2018</a:t>
            </a:fld>
            <a:endParaRPr lang="en-US" dirty="0"/>
          </a:p>
        </p:txBody>
      </p:sp>
      <p:sp>
        <p:nvSpPr>
          <p:cNvPr id="5" name="Footer Placeholder 4"/>
          <p:cNvSpPr>
            <a:spLocks noGrp="1"/>
          </p:cNvSpPr>
          <p:nvPr>
            <p:ph type="ftr" sz="quarter" idx="11"/>
          </p:nvPr>
        </p:nvSpPr>
        <p:spPr/>
        <p:txBody>
          <a:bodyPr/>
          <a:lstStyle/>
          <a:p>
            <a:r>
              <a:rPr lang="en-US" dirty="0"/>
              <a:t>Fei Fang</a:t>
            </a:r>
          </a:p>
        </p:txBody>
      </p:sp>
      <p:sp>
        <p:nvSpPr>
          <p:cNvPr id="6" name="Slide Number Placeholder 5"/>
          <p:cNvSpPr>
            <a:spLocks noGrp="1"/>
          </p:cNvSpPr>
          <p:nvPr>
            <p:ph type="sldNum" sz="quarter" idx="12"/>
          </p:nvPr>
        </p:nvSpPr>
        <p:spPr/>
        <p:txBody>
          <a:bodyPr/>
          <a:lstStyle/>
          <a:p>
            <a:fld id="{A3B20E47-2A4C-4221-B6B9-A2AC2F1C1077}" type="slidenum">
              <a:rPr lang="en-US" smtClean="0"/>
              <a:pPr/>
              <a:t>9</a:t>
            </a:fld>
            <a:endParaRPr lang="en-US" dirty="0"/>
          </a:p>
        </p:txBody>
      </p:sp>
      <p:sp>
        <p:nvSpPr>
          <p:cNvPr id="7" name="Rectangle 6"/>
          <p:cNvSpPr/>
          <p:nvPr/>
        </p:nvSpPr>
        <p:spPr>
          <a:xfrm>
            <a:off x="2382456" y="5987018"/>
            <a:ext cx="5399590" cy="369332"/>
          </a:xfrm>
          <a:prstGeom prst="rect">
            <a:avLst/>
          </a:prstGeom>
        </p:spPr>
        <p:txBody>
          <a:bodyPr wrap="square">
            <a:spAutoFit/>
          </a:bodyPr>
          <a:lstStyle/>
          <a:p>
            <a:r>
              <a:rPr lang="en-US" dirty="0">
                <a:hlinkClick r:id="rId2"/>
              </a:rPr>
              <a:t>https://www.youtube.com/watch?v=p3Uos2fzIJ0</a:t>
            </a:r>
            <a:endParaRPr lang="en-US" dirty="0"/>
          </a:p>
        </p:txBody>
      </p:sp>
      <p:pic>
        <p:nvPicPr>
          <p:cNvPr id="8" name="Picture 7"/>
          <p:cNvPicPr>
            <a:picLocks noChangeAspect="1"/>
          </p:cNvPicPr>
          <p:nvPr/>
        </p:nvPicPr>
        <p:blipFill>
          <a:blip r:embed="rId3"/>
          <a:stretch>
            <a:fillRect/>
          </a:stretch>
        </p:blipFill>
        <p:spPr>
          <a:xfrm>
            <a:off x="3338011" y="4096921"/>
            <a:ext cx="2634526" cy="1999079"/>
          </a:xfrm>
          <a:prstGeom prst="rect">
            <a:avLst/>
          </a:prstGeom>
        </p:spPr>
      </p:pic>
    </p:spTree>
    <p:extLst>
      <p:ext uri="{BB962C8B-B14F-4D97-AF65-F5344CB8AC3E}">
        <p14:creationId xmlns:p14="http://schemas.microsoft.com/office/powerpoint/2010/main" val="1067558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ngYangTheme">
  <a:themeElements>
    <a:clrScheme name="Teamcore_Color">
      <a:dk1>
        <a:sysClr val="windowText" lastClr="000000"/>
      </a:dk1>
      <a:lt1>
        <a:sysClr val="window" lastClr="FFFFFF"/>
      </a:lt1>
      <a:dk2>
        <a:srgbClr val="646B86"/>
      </a:dk2>
      <a:lt2>
        <a:srgbClr val="C5D1D7"/>
      </a:lt2>
      <a:accent1>
        <a:srgbClr val="900000"/>
      </a:accent1>
      <a:accent2>
        <a:srgbClr val="F0B81F"/>
      </a:accent2>
      <a:accent3>
        <a:srgbClr val="8CADAE"/>
      </a:accent3>
      <a:accent4>
        <a:srgbClr val="8C7B70"/>
      </a:accent4>
      <a:accent5>
        <a:srgbClr val="8FB08C"/>
      </a:accent5>
      <a:accent6>
        <a:srgbClr val="D19049"/>
      </a:accent6>
      <a:hlink>
        <a:srgbClr val="00A3D6"/>
      </a:hlink>
      <a:folHlink>
        <a:srgbClr val="694F07"/>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RongYangTheme" id="{D7630A04-C4F1-4873-A4EC-33A465EB564F}" vid="{97D5BBA1-6F79-4368-8DB0-1EFD1EF8D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RongYangTheme</Template>
  <TotalTime>17147</TotalTime>
  <Words>3738</Words>
  <Application>Microsoft Office PowerPoint</Application>
  <PresentationFormat>On-screen Show (4:3)</PresentationFormat>
  <Paragraphs>1341</Paragraphs>
  <Slides>71</Slides>
  <Notes>15</Notes>
  <HiddenSlides>17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华文新魏</vt:lpstr>
      <vt:lpstr>宋体</vt:lpstr>
      <vt:lpstr>Arial</vt:lpstr>
      <vt:lpstr>Calibri</vt:lpstr>
      <vt:lpstr>Cambria Math</vt:lpstr>
      <vt:lpstr>Gill Sans MT</vt:lpstr>
      <vt:lpstr>Wingdings</vt:lpstr>
      <vt:lpstr>Wingdings 3</vt:lpstr>
      <vt:lpstr>RongYangTheme</vt:lpstr>
      <vt:lpstr>Artificial Intelligence: Representation and Problem Solving  Multi-agent Systems (2): Basic Concepts in Game Theory</vt:lpstr>
      <vt:lpstr>Recap: α-β Pruning</vt:lpstr>
      <vt:lpstr>Recap: α-β Pruning</vt:lpstr>
      <vt:lpstr>Recap: α-β Pruning</vt:lpstr>
      <vt:lpstr>Recap: α-β Pruning</vt:lpstr>
      <vt:lpstr>Outline</vt:lpstr>
      <vt:lpstr>From Games To Game Theory</vt:lpstr>
      <vt:lpstr>Normal-Form Games</vt:lpstr>
      <vt:lpstr>Example Normal-Form Games</vt:lpstr>
      <vt:lpstr>Example Normal-Form Games</vt:lpstr>
      <vt:lpstr>Some Example Games</vt:lpstr>
      <vt:lpstr>Normal-Form Games</vt:lpstr>
      <vt:lpstr>Payoff Matrix</vt:lpstr>
      <vt:lpstr>Pure Strategy, Mixed Strategy, Support</vt:lpstr>
      <vt:lpstr>Pure Strategy, Mixed Strategy, Support</vt:lpstr>
      <vt:lpstr>Quiz 1</vt:lpstr>
      <vt:lpstr>Quiz 1</vt:lpstr>
      <vt:lpstr>Best Response</vt:lpstr>
      <vt:lpstr>Best Response</vt:lpstr>
      <vt:lpstr>Pareto Optimality</vt:lpstr>
      <vt:lpstr>Outline</vt:lpstr>
      <vt:lpstr>Solution Concepts in Normal-Form Games</vt:lpstr>
      <vt:lpstr>Dominant Strategy</vt:lpstr>
      <vt:lpstr>Dominant Strategy</vt:lpstr>
      <vt:lpstr>Dominant Strategy Equilibrium or Solution</vt:lpstr>
      <vt:lpstr>Find Dominant Strategy</vt:lpstr>
      <vt:lpstr>Find Dominant Strategy</vt:lpstr>
      <vt:lpstr>Outline</vt:lpstr>
      <vt:lpstr>Nash Equilibrium</vt:lpstr>
      <vt:lpstr>Nash Equilibrium</vt:lpstr>
      <vt:lpstr>Nash Equilibrium</vt:lpstr>
      <vt:lpstr>Nash Equilibrium</vt:lpstr>
      <vt:lpstr>Find PSNE</vt:lpstr>
      <vt:lpstr>Find PSNE</vt:lpstr>
      <vt:lpstr>Find PSNE</vt:lpstr>
      <vt:lpstr>Find PSNE</vt:lpstr>
      <vt:lpstr>Find PSNE</vt:lpstr>
      <vt:lpstr>Find PSNE</vt:lpstr>
      <vt:lpstr>Find PSNE</vt:lpstr>
      <vt:lpstr>Find PSNE</vt:lpstr>
      <vt:lpstr>Find All NEs (PSNE and Mixed Strategy NE)</vt:lpstr>
      <vt:lpstr>Find All NEs</vt:lpstr>
      <vt:lpstr>Find All NEs</vt:lpstr>
      <vt:lpstr>Find All NEs</vt:lpstr>
      <vt:lpstr>Quiz 2</vt:lpstr>
      <vt:lpstr>Quiz 2</vt:lpstr>
      <vt:lpstr>Find All NEs</vt:lpstr>
      <vt:lpstr>Find All NEs</vt:lpstr>
      <vt:lpstr>Outline</vt:lpstr>
      <vt:lpstr>Maximin Strategy</vt:lpstr>
      <vt:lpstr>Compute Maximin Strategy</vt:lpstr>
      <vt:lpstr>Compute Maximin Strategy</vt:lpstr>
      <vt:lpstr>Compute Maximin Strategy</vt:lpstr>
      <vt:lpstr>Compute Maximin Strategy</vt:lpstr>
      <vt:lpstr>Outline</vt:lpstr>
      <vt:lpstr>Minimax Strategy</vt:lpstr>
      <vt:lpstr>Compute Minimax Strategy</vt:lpstr>
      <vt:lpstr>Compute Minimax Strategy</vt:lpstr>
      <vt:lpstr>Compute Minimax Strategy</vt:lpstr>
      <vt:lpstr>Compute Minimax Strategy</vt:lpstr>
      <vt:lpstr>Outline</vt:lpstr>
      <vt:lpstr>Minimax Theorem</vt:lpstr>
      <vt:lpstr>Summary</vt:lpstr>
      <vt:lpstr>Reading</vt:lpstr>
      <vt:lpstr>Additional Resources (optional)</vt:lpstr>
      <vt:lpstr>Acknowledgment</vt:lpstr>
      <vt:lpstr>Backup Slides</vt:lpstr>
      <vt:lpstr>Find All NEs</vt:lpstr>
      <vt:lpstr>Find All NEs</vt:lpstr>
      <vt:lpstr>Find All NEs</vt:lpstr>
      <vt:lpstr>Find All 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Fang</dc:creator>
  <cp:lastModifiedBy>Fei Fang</cp:lastModifiedBy>
  <cp:revision>1814</cp:revision>
  <cp:lastPrinted>2018-11-15T18:13:54Z</cp:lastPrinted>
  <dcterms:created xsi:type="dcterms:W3CDTF">2016-01-28T05:48:30Z</dcterms:created>
  <dcterms:modified xsi:type="dcterms:W3CDTF">2018-11-29T23:59:00Z</dcterms:modified>
</cp:coreProperties>
</file>